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95"/>
  </p:notesMasterIdLst>
  <p:handoutMasterIdLst>
    <p:handoutMasterId r:id="rId96"/>
  </p:handoutMasterIdLst>
  <p:sldIdLst>
    <p:sldId id="419" r:id="rId5"/>
    <p:sldId id="256" r:id="rId6"/>
    <p:sldId id="436" r:id="rId7"/>
    <p:sldId id="257" r:id="rId8"/>
    <p:sldId id="335" r:id="rId9"/>
    <p:sldId id="437" r:id="rId10"/>
    <p:sldId id="438" r:id="rId11"/>
    <p:sldId id="439" r:id="rId12"/>
    <p:sldId id="3909" r:id="rId13"/>
    <p:sldId id="434" r:id="rId14"/>
    <p:sldId id="373" r:id="rId15"/>
    <p:sldId id="430" r:id="rId16"/>
    <p:sldId id="259" r:id="rId17"/>
    <p:sldId id="3893" r:id="rId18"/>
    <p:sldId id="420" r:id="rId19"/>
    <p:sldId id="426" r:id="rId20"/>
    <p:sldId id="431" r:id="rId21"/>
    <p:sldId id="432" r:id="rId22"/>
    <p:sldId id="427" r:id="rId23"/>
    <p:sldId id="428" r:id="rId24"/>
    <p:sldId id="429" r:id="rId25"/>
    <p:sldId id="433" r:id="rId26"/>
    <p:sldId id="3891" r:id="rId27"/>
    <p:sldId id="440" r:id="rId28"/>
    <p:sldId id="441" r:id="rId29"/>
    <p:sldId id="445" r:id="rId30"/>
    <p:sldId id="283" r:id="rId31"/>
    <p:sldId id="343" r:id="rId32"/>
    <p:sldId id="444" r:id="rId33"/>
    <p:sldId id="377" r:id="rId34"/>
    <p:sldId id="375" r:id="rId35"/>
    <p:sldId id="452" r:id="rId36"/>
    <p:sldId id="442" r:id="rId37"/>
    <p:sldId id="451" r:id="rId38"/>
    <p:sldId id="3910" r:id="rId39"/>
    <p:sldId id="381" r:id="rId40"/>
    <p:sldId id="397" r:id="rId41"/>
    <p:sldId id="425" r:id="rId42"/>
    <p:sldId id="443" r:id="rId43"/>
    <p:sldId id="383" r:id="rId44"/>
    <p:sldId id="398" r:id="rId45"/>
    <p:sldId id="399" r:id="rId46"/>
    <p:sldId id="446" r:id="rId47"/>
    <p:sldId id="401" r:id="rId48"/>
    <p:sldId id="447" r:id="rId49"/>
    <p:sldId id="402" r:id="rId50"/>
    <p:sldId id="448" r:id="rId51"/>
    <p:sldId id="403" r:id="rId52"/>
    <p:sldId id="449" r:id="rId53"/>
    <p:sldId id="400" r:id="rId54"/>
    <p:sldId id="450" r:id="rId55"/>
    <p:sldId id="404" r:id="rId56"/>
    <p:sldId id="453" r:id="rId57"/>
    <p:sldId id="3896" r:id="rId58"/>
    <p:sldId id="454" r:id="rId59"/>
    <p:sldId id="3908" r:id="rId60"/>
    <p:sldId id="3894" r:id="rId61"/>
    <p:sldId id="3895" r:id="rId62"/>
    <p:sldId id="3897" r:id="rId63"/>
    <p:sldId id="3904" r:id="rId64"/>
    <p:sldId id="3898" r:id="rId65"/>
    <p:sldId id="3899" r:id="rId66"/>
    <p:sldId id="3905" r:id="rId67"/>
    <p:sldId id="3900" r:id="rId68"/>
    <p:sldId id="3901" r:id="rId69"/>
    <p:sldId id="3902" r:id="rId70"/>
    <p:sldId id="3906" r:id="rId71"/>
    <p:sldId id="3903" r:id="rId72"/>
    <p:sldId id="3907" r:id="rId73"/>
    <p:sldId id="405" r:id="rId74"/>
    <p:sldId id="455" r:id="rId75"/>
    <p:sldId id="456" r:id="rId76"/>
    <p:sldId id="457" r:id="rId77"/>
    <p:sldId id="406" r:id="rId78"/>
    <p:sldId id="458" r:id="rId79"/>
    <p:sldId id="407" r:id="rId80"/>
    <p:sldId id="462" r:id="rId81"/>
    <p:sldId id="385" r:id="rId82"/>
    <p:sldId id="459" r:id="rId83"/>
    <p:sldId id="460" r:id="rId84"/>
    <p:sldId id="463" r:id="rId85"/>
    <p:sldId id="461" r:id="rId86"/>
    <p:sldId id="464" r:id="rId87"/>
    <p:sldId id="465" r:id="rId88"/>
    <p:sldId id="467" r:id="rId89"/>
    <p:sldId id="466" r:id="rId90"/>
    <p:sldId id="468" r:id="rId91"/>
    <p:sldId id="469" r:id="rId92"/>
    <p:sldId id="275" r:id="rId93"/>
    <p:sldId id="284"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2458C52B-B6F5-4AC0-9EE9-FAECC0AEAF5E}">
          <p14:sldIdLst>
            <p14:sldId id="419"/>
            <p14:sldId id="256"/>
            <p14:sldId id="436"/>
            <p14:sldId id="257"/>
          </p14:sldIdLst>
        </p14:section>
        <p14:section name="Kick-Off" id="{F83CCE31-3BB9-4B7D-9B05-9818A8514EAC}">
          <p14:sldIdLst>
            <p14:sldId id="335"/>
            <p14:sldId id="437"/>
            <p14:sldId id="438"/>
            <p14:sldId id="439"/>
            <p14:sldId id="3909"/>
          </p14:sldIdLst>
        </p14:section>
        <p14:section name="User Management" id="{E43E841F-BCE8-40A7-8232-7A155DAB9541}">
          <p14:sldIdLst>
            <p14:sldId id="434"/>
            <p14:sldId id="373"/>
            <p14:sldId id="430"/>
            <p14:sldId id="259"/>
            <p14:sldId id="3893"/>
            <p14:sldId id="420"/>
            <p14:sldId id="426"/>
            <p14:sldId id="431"/>
            <p14:sldId id="432"/>
            <p14:sldId id="427"/>
            <p14:sldId id="428"/>
            <p14:sldId id="429"/>
            <p14:sldId id="433"/>
            <p14:sldId id="3891"/>
            <p14:sldId id="440"/>
            <p14:sldId id="441"/>
            <p14:sldId id="445"/>
          </p14:sldIdLst>
        </p14:section>
        <p14:section name="System Overview" id="{42D3970E-8477-4982-9776-501CA8192267}">
          <p14:sldIdLst>
            <p14:sldId id="283"/>
            <p14:sldId id="343"/>
            <p14:sldId id="444"/>
            <p14:sldId id="377"/>
            <p14:sldId id="375"/>
            <p14:sldId id="452"/>
            <p14:sldId id="442"/>
            <p14:sldId id="451"/>
            <p14:sldId id="3910"/>
          </p14:sldIdLst>
        </p14:section>
        <p14:section name="Grantee Org Mgmt" id="{7654422E-3A90-4581-8438-FBBB503CB5E4}">
          <p14:sldIdLst>
            <p14:sldId id="381"/>
            <p14:sldId id="397"/>
            <p14:sldId id="425"/>
            <p14:sldId id="443"/>
          </p14:sldIdLst>
        </p14:section>
        <p14:section name="Grant Record Mgmt" id="{1DD70D60-CEBF-462C-938D-086D5012309C}">
          <p14:sldIdLst>
            <p14:sldId id="383"/>
            <p14:sldId id="398"/>
            <p14:sldId id="399"/>
            <p14:sldId id="446"/>
            <p14:sldId id="401"/>
            <p14:sldId id="447"/>
            <p14:sldId id="402"/>
            <p14:sldId id="448"/>
            <p14:sldId id="403"/>
            <p14:sldId id="449"/>
            <p14:sldId id="400"/>
            <p14:sldId id="450"/>
            <p14:sldId id="404"/>
            <p14:sldId id="453"/>
            <p14:sldId id="3896"/>
            <p14:sldId id="454"/>
            <p14:sldId id="3908"/>
            <p14:sldId id="3894"/>
            <p14:sldId id="3895"/>
            <p14:sldId id="3897"/>
            <p14:sldId id="3904"/>
            <p14:sldId id="3898"/>
            <p14:sldId id="3899"/>
            <p14:sldId id="3905"/>
            <p14:sldId id="3900"/>
            <p14:sldId id="3901"/>
            <p14:sldId id="3902"/>
            <p14:sldId id="3906"/>
            <p14:sldId id="3903"/>
            <p14:sldId id="3907"/>
            <p14:sldId id="405"/>
            <p14:sldId id="455"/>
            <p14:sldId id="456"/>
            <p14:sldId id="457"/>
            <p14:sldId id="406"/>
            <p14:sldId id="458"/>
            <p14:sldId id="407"/>
            <p14:sldId id="462"/>
          </p14:sldIdLst>
        </p14:section>
        <p14:section name="PR Mgmt" id="{559BCB44-667B-4442-BF24-6D661B2AF329}">
          <p14:sldIdLst>
            <p14:sldId id="385"/>
            <p14:sldId id="459"/>
            <p14:sldId id="460"/>
            <p14:sldId id="463"/>
            <p14:sldId id="461"/>
            <p14:sldId id="464"/>
            <p14:sldId id="465"/>
            <p14:sldId id="467"/>
            <p14:sldId id="466"/>
            <p14:sldId id="468"/>
            <p14:sldId id="469"/>
          </p14:sldIdLst>
        </p14:section>
        <p14:section name="Wrap-Up" id="{4A92ED1A-5437-4806-9322-93A71C7DC292}">
          <p14:sldIdLst>
            <p14:sldId id="275"/>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27AC0E-317D-3218-AF3E-09FEBB955A4D}" name="Wymer, Nikkol R - VETS" initials="NW" userId="S::Wymer.Nikkol.R@dol.gov::69df93fd-8f4b-4ce0-b358-dafa9eaeff27" providerId="AD"/>
  <p188:author id="{2A00D142-D58F-2BC5-58E0-D9B0974A909E}" name="Falah, Khatera - OASAM OCIO CTR" initials="FKOOC" userId="S::Falah.Khatera@dol.gov::a4ce64e4-0415-44b2-894e-949be146184c" providerId="AD"/>
  <p188:author id="{BBE8B264-104B-B9D9-2060-6A571B7BB91E}" name="Vine, Christina M - VETS" initials="VV" userId="S::vine.christina.m@dol.gov::36484f3e-a4af-415c-a4c9-6274f497efc3" providerId="AD"/>
  <p188:author id="{D10EFF7A-870B-0A7D-7D93-0C3455080BBD}" name="Pearlston, Daniel R - OASAM OCIO CTR" initials="PDROOC" userId="S::Pearlston.Daniel.R@dol.gov::e67b6699-54f6-4b35-9235-26f67c22bd95" providerId="AD"/>
  <p188:author id="{4D72B89A-CA3F-5162-A301-967B6ECB501C}" name="McCord, Kate A - VETS" initials="MV" userId="S::mccord.kate.a@dol.gov::4be30bd0-9003-4f73-8532-10de8a44df44" providerId="AD"/>
  <p188:author id="{5C3374A7-F6F3-AB1A-6A84-D90792E03CE5}" name="McCord, Kate A - VETS" initials="MKAV" userId="S::McCord.Kate.A@dol.gov::4be30bd0-9003-4f73-8532-10de8a44df44" providerId="AD"/>
  <p188:author id="{D0A3C7D2-A275-203F-6E85-D340DD60ADC5}" name="Merkel, Jacob G - OASAM OCIO CTR" initials="MC" userId="S::merkel.jacob.g@dol.gov::c4d50452-7cd3-4d43-b5dc-d98f851c7c63" providerId="AD"/>
  <p188:author id="{476A50E1-FBCC-55E6-2CD2-0A437AD40BA5}" name="Wymer, Nikkol R - VETS" initials="WV" userId="S::wymer.nikkol.r@dol.gov::69df93fd-8f4b-4ce0-b358-dafa9eaeff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54A6"/>
    <a:srgbClr val="ED1C24"/>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7EAEA-E92A-47E7-B987-43346DA570BD}" v="4873" dt="2024-08-12T21:32:12.072"/>
    <p1510:client id="{58DF9404-56FE-4BC5-9C7D-F38D54D1FD9E}" v="5" dt="2024-08-12T20:28:51.808"/>
    <p1510:client id="{F66887A8-F3FB-CA4A-70DD-C027B9256F00}" v="1" dt="2024-08-12T21:15:20.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26"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610A9B-4E50-4E1E-937E-551D5BF98DB4}" type="datetimeFigureOut">
              <a:rPr lang="en-US" smtClean="0"/>
              <a:t>8/13/2024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F6ED61-3DF0-4762-AC35-F6E46ACBD006}" type="slidenum">
              <a:rPr lang="en-US" smtClean="0"/>
              <a:t>‹#›</a:t>
            </a:fld>
            <a:endParaRPr lang="en-US"/>
          </a:p>
        </p:txBody>
      </p:sp>
    </p:spTree>
    <p:extLst>
      <p:ext uri="{BB962C8B-B14F-4D97-AF65-F5344CB8AC3E}">
        <p14:creationId xmlns:p14="http://schemas.microsoft.com/office/powerpoint/2010/main" val="3246361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B2A4E-1841-4DF1-AAD7-E22EECDE03EE}"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0CCEA-B629-4CAC-BC31-F93141517463}" type="slidenum">
              <a:rPr lang="en-US" smtClean="0"/>
              <a:t>‹#›</a:t>
            </a:fld>
            <a:endParaRPr lang="en-US"/>
          </a:p>
        </p:txBody>
      </p:sp>
    </p:spTree>
    <p:extLst>
      <p:ext uri="{BB962C8B-B14F-4D97-AF65-F5344CB8AC3E}">
        <p14:creationId xmlns:p14="http://schemas.microsoft.com/office/powerpoint/2010/main" val="363357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2</a:t>
            </a:fld>
            <a:endParaRPr lang="en-US"/>
          </a:p>
        </p:txBody>
      </p:sp>
    </p:spTree>
    <p:extLst>
      <p:ext uri="{BB962C8B-B14F-4D97-AF65-F5344CB8AC3E}">
        <p14:creationId xmlns:p14="http://schemas.microsoft.com/office/powerpoint/2010/main" val="97808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ptos Display" panose="020B0004020202020204" pitchFamily="34" charset="0"/>
                <a:ea typeface="Aptos" panose="020B0004020202020204" pitchFamily="34" charset="0"/>
                <a:cs typeface="Aptos" panose="020B0004020202020204" pitchFamily="34" charset="0"/>
              </a:rPr>
              <a:t>We recently discovered that the similarities between the system buttons for the VETS Case Management System and VETS Grantee Reporting System are causing some confusion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ptos Display"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ptos Display" panose="020B0004020202020204" pitchFamily="34" charset="0"/>
                <a:ea typeface="Aptos" panose="020B0004020202020204" pitchFamily="34" charset="0"/>
                <a:cs typeface="Aptos" panose="020B0004020202020204" pitchFamily="34" charset="0"/>
              </a:rPr>
              <a:t>We plan to change the VGRS button to what is shown in the bottom right.</a:t>
            </a:r>
            <a:endParaRPr lang="en-US" sz="1200">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19</a:t>
            </a:fld>
            <a:endParaRPr lang="en-US"/>
          </a:p>
        </p:txBody>
      </p:sp>
    </p:spTree>
    <p:extLst>
      <p:ext uri="{BB962C8B-B14F-4D97-AF65-F5344CB8AC3E}">
        <p14:creationId xmlns:p14="http://schemas.microsoft.com/office/powerpoint/2010/main" val="175457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20</a:t>
            </a:fld>
            <a:endParaRPr lang="en-US"/>
          </a:p>
        </p:txBody>
      </p:sp>
    </p:spTree>
    <p:extLst>
      <p:ext uri="{BB962C8B-B14F-4D97-AF65-F5344CB8AC3E}">
        <p14:creationId xmlns:p14="http://schemas.microsoft.com/office/powerpoint/2010/main" val="1383161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21</a:t>
            </a:fld>
            <a:endParaRPr lang="en-US"/>
          </a:p>
        </p:txBody>
      </p:sp>
    </p:spTree>
    <p:extLst>
      <p:ext uri="{BB962C8B-B14F-4D97-AF65-F5344CB8AC3E}">
        <p14:creationId xmlns:p14="http://schemas.microsoft.com/office/powerpoint/2010/main" val="12783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22</a:t>
            </a:fld>
            <a:endParaRPr lang="en-US"/>
          </a:p>
        </p:txBody>
      </p:sp>
    </p:spTree>
    <p:extLst>
      <p:ext uri="{BB962C8B-B14F-4D97-AF65-F5344CB8AC3E}">
        <p14:creationId xmlns:p14="http://schemas.microsoft.com/office/powerpoint/2010/main" val="363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23</a:t>
            </a:fld>
            <a:endParaRPr lang="en-US"/>
          </a:p>
        </p:txBody>
      </p:sp>
    </p:spTree>
    <p:extLst>
      <p:ext uri="{BB962C8B-B14F-4D97-AF65-F5344CB8AC3E}">
        <p14:creationId xmlns:p14="http://schemas.microsoft.com/office/powerpoint/2010/main" val="170912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24</a:t>
            </a:fld>
            <a:endParaRPr lang="en-US"/>
          </a:p>
        </p:txBody>
      </p:sp>
    </p:spTree>
    <p:extLst>
      <p:ext uri="{BB962C8B-B14F-4D97-AF65-F5344CB8AC3E}">
        <p14:creationId xmlns:p14="http://schemas.microsoft.com/office/powerpoint/2010/main" val="381558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25</a:t>
            </a:fld>
            <a:endParaRPr lang="en-US"/>
          </a:p>
        </p:txBody>
      </p:sp>
    </p:spTree>
    <p:extLst>
      <p:ext uri="{BB962C8B-B14F-4D97-AF65-F5344CB8AC3E}">
        <p14:creationId xmlns:p14="http://schemas.microsoft.com/office/powerpoint/2010/main" val="1881791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26</a:t>
            </a:fld>
            <a:endParaRPr lang="en-US"/>
          </a:p>
        </p:txBody>
      </p:sp>
    </p:spTree>
    <p:extLst>
      <p:ext uri="{BB962C8B-B14F-4D97-AF65-F5344CB8AC3E}">
        <p14:creationId xmlns:p14="http://schemas.microsoft.com/office/powerpoint/2010/main" val="1621874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28</a:t>
            </a:fld>
            <a:endParaRPr lang="en-US"/>
          </a:p>
        </p:txBody>
      </p:sp>
    </p:spTree>
    <p:extLst>
      <p:ext uri="{BB962C8B-B14F-4D97-AF65-F5344CB8AC3E}">
        <p14:creationId xmlns:p14="http://schemas.microsoft.com/office/powerpoint/2010/main" val="1621326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29</a:t>
            </a:fld>
            <a:endParaRPr lang="en-US"/>
          </a:p>
        </p:txBody>
      </p:sp>
    </p:spTree>
    <p:extLst>
      <p:ext uri="{BB962C8B-B14F-4D97-AF65-F5344CB8AC3E}">
        <p14:creationId xmlns:p14="http://schemas.microsoft.com/office/powerpoint/2010/main" val="216278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6</a:t>
            </a:fld>
            <a:endParaRPr lang="en-US"/>
          </a:p>
        </p:txBody>
      </p:sp>
    </p:spTree>
    <p:extLst>
      <p:ext uri="{BB962C8B-B14F-4D97-AF65-F5344CB8AC3E}">
        <p14:creationId xmlns:p14="http://schemas.microsoft.com/office/powerpoint/2010/main" val="1074511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31</a:t>
            </a:fld>
            <a:endParaRPr lang="en-US"/>
          </a:p>
        </p:txBody>
      </p:sp>
    </p:spTree>
    <p:extLst>
      <p:ext uri="{BB962C8B-B14F-4D97-AF65-F5344CB8AC3E}">
        <p14:creationId xmlns:p14="http://schemas.microsoft.com/office/powerpoint/2010/main" val="1098790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53</a:t>
            </a:fld>
            <a:endParaRPr lang="en-US"/>
          </a:p>
        </p:txBody>
      </p:sp>
    </p:spTree>
    <p:extLst>
      <p:ext uri="{BB962C8B-B14F-4D97-AF65-F5344CB8AC3E}">
        <p14:creationId xmlns:p14="http://schemas.microsoft.com/office/powerpoint/2010/main" val="2100897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7</a:t>
            </a:fld>
            <a:endParaRPr lang="en-US"/>
          </a:p>
        </p:txBody>
      </p:sp>
    </p:spTree>
    <p:extLst>
      <p:ext uri="{BB962C8B-B14F-4D97-AF65-F5344CB8AC3E}">
        <p14:creationId xmlns:p14="http://schemas.microsoft.com/office/powerpoint/2010/main" val="177361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12</a:t>
            </a:fld>
            <a:endParaRPr lang="en-US"/>
          </a:p>
        </p:txBody>
      </p:sp>
    </p:spTree>
    <p:extLst>
      <p:ext uri="{BB962C8B-B14F-4D97-AF65-F5344CB8AC3E}">
        <p14:creationId xmlns:p14="http://schemas.microsoft.com/office/powerpoint/2010/main" val="321740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13</a:t>
            </a:fld>
            <a:endParaRPr lang="en-US"/>
          </a:p>
        </p:txBody>
      </p:sp>
    </p:spTree>
    <p:extLst>
      <p:ext uri="{BB962C8B-B14F-4D97-AF65-F5344CB8AC3E}">
        <p14:creationId xmlns:p14="http://schemas.microsoft.com/office/powerpoint/2010/main" val="22451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15</a:t>
            </a:fld>
            <a:endParaRPr lang="en-US"/>
          </a:p>
        </p:txBody>
      </p:sp>
    </p:spTree>
    <p:extLst>
      <p:ext uri="{BB962C8B-B14F-4D97-AF65-F5344CB8AC3E}">
        <p14:creationId xmlns:p14="http://schemas.microsoft.com/office/powerpoint/2010/main" val="2356079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16</a:t>
            </a:fld>
            <a:endParaRPr lang="en-US"/>
          </a:p>
        </p:txBody>
      </p:sp>
    </p:spTree>
    <p:extLst>
      <p:ext uri="{BB962C8B-B14F-4D97-AF65-F5344CB8AC3E}">
        <p14:creationId xmlns:p14="http://schemas.microsoft.com/office/powerpoint/2010/main" val="32240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17</a:t>
            </a:fld>
            <a:endParaRPr lang="en-US"/>
          </a:p>
        </p:txBody>
      </p:sp>
    </p:spTree>
    <p:extLst>
      <p:ext uri="{BB962C8B-B14F-4D97-AF65-F5344CB8AC3E}">
        <p14:creationId xmlns:p14="http://schemas.microsoft.com/office/powerpoint/2010/main" val="204429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90CCEA-B629-4CAC-BC31-F93141517463}" type="slidenum">
              <a:rPr lang="en-US" smtClean="0"/>
              <a:t>18</a:t>
            </a:fld>
            <a:endParaRPr lang="en-US"/>
          </a:p>
        </p:txBody>
      </p:sp>
    </p:spTree>
    <p:extLst>
      <p:ext uri="{BB962C8B-B14F-4D97-AF65-F5344CB8AC3E}">
        <p14:creationId xmlns:p14="http://schemas.microsoft.com/office/powerpoint/2010/main" val="1849249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descr="Decorative"/>
          <p:cNvSpPr/>
          <p:nvPr userDrawn="1"/>
        </p:nvSpPr>
        <p:spPr>
          <a:xfrm>
            <a:off x="1" y="-2"/>
            <a:ext cx="442698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nited States Department of Labor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65445" y="1117960"/>
            <a:ext cx="1896093" cy="1896093"/>
          </a:xfrm>
          <a:prstGeom prst="rect">
            <a:avLst/>
          </a:prstGeom>
        </p:spPr>
      </p:pic>
      <p:pic>
        <p:nvPicPr>
          <p:cNvPr id="9" name="Picture 8" descr="United States Department of Labor, Veterans' Employment and Training Service logo">
            <a:extLst>
              <a:ext uri="{FF2B5EF4-FFF2-40B4-BE49-F238E27FC236}">
                <a16:creationId xmlns:a16="http://schemas.microsoft.com/office/drawing/2014/main" id="{4519419B-DBEF-D34B-8DB0-68541789A69E}"/>
              </a:ext>
            </a:extLst>
          </p:cNvPr>
          <p:cNvPicPr>
            <a:picLocks noChangeAspect="1"/>
          </p:cNvPicPr>
          <p:nvPr userDrawn="1"/>
        </p:nvPicPr>
        <p:blipFill>
          <a:blip r:embed="rId3"/>
          <a:stretch>
            <a:fillRect/>
          </a:stretch>
        </p:blipFill>
        <p:spPr>
          <a:xfrm>
            <a:off x="1146511" y="4055814"/>
            <a:ext cx="2133960" cy="987944"/>
          </a:xfrm>
          <a:prstGeom prst="rect">
            <a:avLst/>
          </a:prstGeom>
        </p:spPr>
      </p:pic>
      <p:sp>
        <p:nvSpPr>
          <p:cNvPr id="13" name="Title 1"/>
          <p:cNvSpPr txBox="1">
            <a:spLocks/>
          </p:cNvSpPr>
          <p:nvPr userDrawn="1"/>
        </p:nvSpPr>
        <p:spPr>
          <a:xfrm>
            <a:off x="0" y="5266951"/>
            <a:ext cx="4426982" cy="159104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tx1"/>
                </a:solidFill>
                <a:latin typeface="Franklin Gothic Book" panose="020B0503020102020204" pitchFamily="34" charset="0"/>
                <a:ea typeface="+mj-ea"/>
                <a:cs typeface="+mj-cs"/>
              </a:defRPr>
            </a:lvl1pPr>
          </a:lstStyle>
          <a:p>
            <a:pPr algn="ctr">
              <a:lnSpc>
                <a:spcPct val="95000"/>
              </a:lnSpc>
            </a:pPr>
            <a:r>
              <a:rPr lang="en-US" sz="2400" b="0">
                <a:solidFill>
                  <a:schemeClr val="bg1"/>
                </a:solidFill>
                <a:latin typeface="Franklin Gothic Book" panose="020B0503020102020204" pitchFamily="34" charset="0"/>
              </a:rPr>
              <a:t>Veterans’ Employment</a:t>
            </a:r>
            <a:br>
              <a:rPr lang="en-US" sz="2400" b="0">
                <a:solidFill>
                  <a:schemeClr val="bg1"/>
                </a:solidFill>
                <a:latin typeface="Franklin Gothic Book" panose="020B0503020102020204" pitchFamily="34" charset="0"/>
              </a:rPr>
            </a:br>
            <a:r>
              <a:rPr lang="en-US" sz="2400" b="0">
                <a:solidFill>
                  <a:schemeClr val="bg1"/>
                </a:solidFill>
                <a:latin typeface="Franklin Gothic Book" panose="020B0503020102020204" pitchFamily="34" charset="0"/>
              </a:rPr>
              <a:t>and Training Service</a:t>
            </a:r>
          </a:p>
        </p:txBody>
      </p:sp>
      <p:cxnSp>
        <p:nvCxnSpPr>
          <p:cNvPr id="18" name="Straight Connector 17" descr="Decorative"/>
          <p:cNvCxnSpPr/>
          <p:nvPr userDrawn="1"/>
        </p:nvCxnSpPr>
        <p:spPr>
          <a:xfrm>
            <a:off x="4535430" y="-2"/>
            <a:ext cx="0" cy="6858002"/>
          </a:xfrm>
          <a:prstGeom prst="line">
            <a:avLst/>
          </a:prstGeom>
          <a:ln w="38100">
            <a:solidFill>
              <a:schemeClr val="tx2"/>
            </a:solidFill>
          </a:ln>
        </p:spPr>
        <p:style>
          <a:lnRef idx="3">
            <a:schemeClr val="accent5"/>
          </a:lnRef>
          <a:fillRef idx="0">
            <a:schemeClr val="accent5"/>
          </a:fillRef>
          <a:effectRef idx="2">
            <a:schemeClr val="accent5"/>
          </a:effectRef>
          <a:fontRef idx="minor">
            <a:schemeClr val="tx1"/>
          </a:fontRef>
        </p:style>
      </p:cxnSp>
      <p:sp>
        <p:nvSpPr>
          <p:cNvPr id="17" name="Rectangle 16" descr="Decorative"/>
          <p:cNvSpPr/>
          <p:nvPr userDrawn="1"/>
        </p:nvSpPr>
        <p:spPr>
          <a:xfrm>
            <a:off x="10330543" y="0"/>
            <a:ext cx="1861457" cy="1110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310130" y="3175479"/>
            <a:ext cx="6043670" cy="1944479"/>
          </a:xfrm>
        </p:spPr>
        <p:txBody>
          <a:bodyPr anchor="b">
            <a:normAutofit/>
          </a:bodyPr>
          <a:lstStyle>
            <a:lvl1pPr algn="l">
              <a:defRPr sz="5400">
                <a:solidFill>
                  <a:schemeClr val="tx2"/>
                </a:solidFill>
                <a:latin typeface="Franklin Gothic Medium" panose="020B0603020102020204" pitchFamily="34" charset="0"/>
              </a:defRPr>
            </a:lvl1pPr>
          </a:lstStyle>
          <a:p>
            <a:r>
              <a:rPr lang="en-US"/>
              <a:t>Presentation Title</a:t>
            </a:r>
          </a:p>
        </p:txBody>
      </p:sp>
      <p:sp>
        <p:nvSpPr>
          <p:cNvPr id="3" name="Subtitle 2"/>
          <p:cNvSpPr>
            <a:spLocks noGrp="1"/>
          </p:cNvSpPr>
          <p:nvPr>
            <p:ph type="subTitle" idx="1" hasCustomPrompt="1"/>
          </p:nvPr>
        </p:nvSpPr>
        <p:spPr>
          <a:xfrm>
            <a:off x="5310130" y="5266951"/>
            <a:ext cx="6043670" cy="729343"/>
          </a:xfrm>
        </p:spPr>
        <p:txBody>
          <a:bodyPr>
            <a:normAutofit/>
          </a:bodyPr>
          <a:lstStyle>
            <a:lvl1pPr marL="0" indent="0" algn="l">
              <a:buNone/>
              <a:defRPr sz="3200">
                <a:solidFill>
                  <a:schemeClr val="tx2"/>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Subtitle/Date</a:t>
            </a:r>
          </a:p>
        </p:txBody>
      </p:sp>
    </p:spTree>
    <p:extLst>
      <p:ext uri="{BB962C8B-B14F-4D97-AF65-F5344CB8AC3E}">
        <p14:creationId xmlns:p14="http://schemas.microsoft.com/office/powerpoint/2010/main" val="197400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5" name="Rectangle 4" descr="Decorative"/>
          <p:cNvSpPr/>
          <p:nvPr userDrawn="1"/>
        </p:nvSpPr>
        <p:spPr>
          <a:xfrm>
            <a:off x="10388906" y="-1"/>
            <a:ext cx="1803094" cy="100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97746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Speak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739"/>
            <a:ext cx="9677400" cy="1325563"/>
          </a:xfrm>
        </p:spPr>
        <p:txBody>
          <a:bodyPr>
            <a:normAutofit/>
          </a:bodyPr>
          <a:lstStyle>
            <a:lvl1pPr>
              <a:defRPr sz="4000" baseline="0"/>
            </a:lvl1pPr>
          </a:lstStyle>
          <a:p>
            <a:r>
              <a:rPr lang="en-US"/>
              <a:t>Enter Title for Speaker/Moderator Slide</a:t>
            </a:r>
          </a:p>
        </p:txBody>
      </p:sp>
      <p:cxnSp>
        <p:nvCxnSpPr>
          <p:cNvPr id="6" name="Straight Connector 5" descr="Decorative"/>
          <p:cNvCxnSpPr/>
          <p:nvPr userDrawn="1"/>
        </p:nvCxnSpPr>
        <p:spPr>
          <a:xfrm>
            <a:off x="838200" y="1166836"/>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erson Photo 1"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838200" y="2298611"/>
            <a:ext cx="2284400" cy="2284400"/>
          </a:xfrm>
          <a:prstGeom prst="ellipse">
            <a:avLst/>
          </a:prstGeom>
          <a:solidFill>
            <a:srgbClr val="F3F4F4"/>
          </a:solidFill>
          <a:ln w="76200">
            <a:solidFill>
              <a:schemeClr val="tx2"/>
            </a:solidFill>
          </a:ln>
          <a:effectLst/>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8"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3906424" y="2339916"/>
            <a:ext cx="7447376" cy="2201789"/>
          </a:xfrm>
        </p:spPr>
        <p:txBody>
          <a:bodyPr>
            <a:noAutofit/>
          </a:bodyPr>
          <a:lstStyle>
            <a:lvl1pPr marL="0" indent="0">
              <a:lnSpc>
                <a:spcPct val="100000"/>
              </a:lnSpc>
              <a:buNone/>
              <a:defRPr sz="3600" b="1" baseline="0">
                <a:solidFill>
                  <a:schemeClr val="tx2"/>
                </a:solidFill>
                <a:latin typeface="Franklin Gothic Medium" panose="020B0603020102020204" pitchFamily="34" charset="0"/>
              </a:defRPr>
            </a:lvl1pPr>
            <a:lvl2pPr marL="411480" indent="0">
              <a:lnSpc>
                <a:spcPct val="100000"/>
              </a:lnSpc>
              <a:spcAft>
                <a:spcPts val="300"/>
              </a:spcAft>
              <a:buNone/>
              <a:defRPr sz="2400" i="1"/>
            </a:lvl2pPr>
            <a:lvl3pPr marL="411480" indent="0">
              <a:lnSpc>
                <a:spcPct val="100000"/>
              </a:lnSpc>
              <a:spcBef>
                <a:spcPts val="300"/>
              </a:spcBef>
              <a:buNone/>
              <a:defRPr sz="2400" b="1">
                <a:solidFill>
                  <a:schemeClr val="bg2"/>
                </a:solidFill>
              </a:defRPr>
            </a:lvl3pPr>
            <a:lvl4pPr marL="731520" indent="-274320">
              <a:lnSpc>
                <a:spcPct val="100000"/>
              </a:lnSpc>
              <a:buClr>
                <a:schemeClr val="accent4"/>
              </a:buClr>
              <a:buFont typeface="Wingdings" panose="05000000000000000000" pitchFamily="2" charset="2"/>
              <a:buChar char=""/>
              <a:defRPr sz="1800"/>
            </a:lvl4pPr>
            <a:lvl5pPr marL="704088" indent="-228600">
              <a:lnSpc>
                <a:spcPct val="100000"/>
              </a:lnSpc>
              <a:buClr>
                <a:schemeClr val="accent3"/>
              </a:buClr>
              <a:buSzPct val="120000"/>
              <a:buFont typeface="Wingdings" panose="05000000000000000000" pitchFamily="2" charset="2"/>
              <a:buChar char=")"/>
              <a:defRPr sz="1800"/>
            </a:lvl5pPr>
          </a:lstStyle>
          <a:p>
            <a:pPr lvl="0"/>
            <a:r>
              <a:rPr lang="en-US"/>
              <a:t>FirstName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48558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Speak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739"/>
            <a:ext cx="9677400" cy="1325563"/>
          </a:xfrm>
        </p:spPr>
        <p:txBody>
          <a:bodyPr>
            <a:normAutofit/>
          </a:bodyPr>
          <a:lstStyle>
            <a:lvl1pPr>
              <a:defRPr sz="4000" baseline="0"/>
            </a:lvl1pPr>
          </a:lstStyle>
          <a:p>
            <a:r>
              <a:rPr lang="en-US"/>
              <a:t>Enter Title for Speakers/Moderators Slide</a:t>
            </a:r>
          </a:p>
        </p:txBody>
      </p:sp>
      <p:cxnSp>
        <p:nvCxnSpPr>
          <p:cNvPr id="6" name="Straight Connector 5" descr="Decorative"/>
          <p:cNvCxnSpPr/>
          <p:nvPr userDrawn="1"/>
        </p:nvCxnSpPr>
        <p:spPr>
          <a:xfrm>
            <a:off x="838200" y="1166836"/>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erson Photo 1"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838200" y="1561600"/>
            <a:ext cx="2070100" cy="2070100"/>
          </a:xfrm>
          <a:prstGeom prst="ellipse">
            <a:avLst/>
          </a:prstGeom>
          <a:solidFill>
            <a:srgbClr val="F3F4F4"/>
          </a:solidFill>
          <a:ln w="57150">
            <a:solidFill>
              <a:schemeClr val="tx2"/>
            </a:solidFill>
          </a:ln>
          <a:effectLst/>
        </p:spPr>
        <p:txBody>
          <a:bodyPr>
            <a:norm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8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8"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3906424" y="1477370"/>
            <a:ext cx="7447376" cy="2243094"/>
          </a:xfrm>
        </p:spPr>
        <p:txBody>
          <a:bodyPr anchor="ctr">
            <a:noAutofit/>
          </a:bodyPr>
          <a:lstStyle>
            <a:lvl1pPr marL="0" indent="0">
              <a:lnSpc>
                <a:spcPct val="100000"/>
              </a:lnSpc>
              <a:buNone/>
              <a:defRPr sz="3200" b="1" baseline="0">
                <a:solidFill>
                  <a:schemeClr val="tx2"/>
                </a:solidFill>
                <a:latin typeface="Franklin Gothic Medium" panose="020B0603020102020204" pitchFamily="34" charset="0"/>
              </a:defRPr>
            </a:lvl1pPr>
            <a:lvl2pPr marL="411480" indent="0">
              <a:lnSpc>
                <a:spcPct val="100000"/>
              </a:lnSpc>
              <a:spcAft>
                <a:spcPts val="300"/>
              </a:spcAft>
              <a:buNone/>
              <a:defRPr sz="2200" i="1"/>
            </a:lvl2pPr>
            <a:lvl3pPr marL="411480" indent="0">
              <a:lnSpc>
                <a:spcPct val="100000"/>
              </a:lnSpc>
              <a:spcBef>
                <a:spcPts val="300"/>
              </a:spcBef>
              <a:buNone/>
              <a:defRPr sz="2200" b="1">
                <a:solidFill>
                  <a:schemeClr val="bg2"/>
                </a:solidFill>
              </a:defRPr>
            </a:lvl3pPr>
            <a:lvl4pPr marL="731520" indent="-274320">
              <a:lnSpc>
                <a:spcPct val="100000"/>
              </a:lnSpc>
              <a:buClr>
                <a:schemeClr val="accent4"/>
              </a:buClr>
              <a:buFont typeface="Wingdings" panose="05000000000000000000" pitchFamily="2" charset="2"/>
              <a:buChar char=""/>
              <a:defRPr sz="1800"/>
            </a:lvl4pPr>
            <a:lvl5pPr marL="704088" indent="-228600">
              <a:lnSpc>
                <a:spcPct val="100000"/>
              </a:lnSpc>
              <a:buClr>
                <a:schemeClr val="accent3"/>
              </a:buClr>
              <a:buSzPct val="120000"/>
              <a:buFont typeface="Wingdings" panose="05000000000000000000" pitchFamily="2" charset="2"/>
              <a:buChar char=")"/>
              <a:defRPr sz="1800"/>
            </a:lvl5pPr>
          </a:lstStyle>
          <a:p>
            <a:pPr lvl="0"/>
            <a:r>
              <a:rPr lang="en-US"/>
              <a:t>FirstName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
        <p:nvSpPr>
          <p:cNvPr id="9" name="Person Photo 2"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4" hasCustomPrompt="1"/>
          </p:nvPr>
        </p:nvSpPr>
        <p:spPr>
          <a:xfrm>
            <a:off x="838200" y="3970049"/>
            <a:ext cx="2070100" cy="2070100"/>
          </a:xfrm>
          <a:prstGeom prst="ellipse">
            <a:avLst/>
          </a:prstGeom>
          <a:solidFill>
            <a:srgbClr val="F3F4F4"/>
          </a:solidFill>
          <a:ln w="57150">
            <a:solidFill>
              <a:schemeClr val="tx2"/>
            </a:solidFill>
          </a:ln>
          <a:effectLst/>
        </p:spPr>
        <p:txBody>
          <a:bodyPr>
            <a:norm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8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10" name="Person Info 2">
            <a:extLst>
              <a:ext uri="{FF2B5EF4-FFF2-40B4-BE49-F238E27FC236}">
                <a16:creationId xmlns:a16="http://schemas.microsoft.com/office/drawing/2014/main" id="{134CD3E4-027C-4B7D-A65C-7DBA57E90025}"/>
              </a:ext>
            </a:extLst>
          </p:cNvPr>
          <p:cNvSpPr>
            <a:spLocks noGrp="1"/>
          </p:cNvSpPr>
          <p:nvPr>
            <p:ph sz="half" idx="15" hasCustomPrompt="1"/>
          </p:nvPr>
        </p:nvSpPr>
        <p:spPr>
          <a:xfrm>
            <a:off x="3906424" y="3883552"/>
            <a:ext cx="7447376" cy="2243094"/>
          </a:xfrm>
        </p:spPr>
        <p:txBody>
          <a:bodyPr anchor="ctr">
            <a:noAutofit/>
          </a:bodyPr>
          <a:lstStyle>
            <a:lvl1pPr marL="0" indent="0">
              <a:lnSpc>
                <a:spcPct val="100000"/>
              </a:lnSpc>
              <a:buNone/>
              <a:defRPr sz="3200" b="1" baseline="0">
                <a:solidFill>
                  <a:schemeClr val="tx2"/>
                </a:solidFill>
                <a:latin typeface="Franklin Gothic Medium" panose="020B0603020102020204" pitchFamily="34" charset="0"/>
              </a:defRPr>
            </a:lvl1pPr>
            <a:lvl2pPr marL="411480" indent="0">
              <a:lnSpc>
                <a:spcPct val="100000"/>
              </a:lnSpc>
              <a:spcAft>
                <a:spcPts val="300"/>
              </a:spcAft>
              <a:buNone/>
              <a:defRPr sz="2200" i="1"/>
            </a:lvl2pPr>
            <a:lvl3pPr marL="411480" indent="0">
              <a:lnSpc>
                <a:spcPct val="100000"/>
              </a:lnSpc>
              <a:spcBef>
                <a:spcPts val="300"/>
              </a:spcBef>
              <a:buNone/>
              <a:defRPr sz="2200" b="1">
                <a:solidFill>
                  <a:schemeClr val="bg2"/>
                </a:solidFill>
              </a:defRPr>
            </a:lvl3pPr>
            <a:lvl4pPr marL="731520" indent="-274320">
              <a:lnSpc>
                <a:spcPct val="100000"/>
              </a:lnSpc>
              <a:buClr>
                <a:schemeClr val="accent4"/>
              </a:buClr>
              <a:buFont typeface="Wingdings" panose="05000000000000000000" pitchFamily="2" charset="2"/>
              <a:buChar char=""/>
              <a:defRPr sz="1800"/>
            </a:lvl4pPr>
            <a:lvl5pPr marL="704088" indent="-228600">
              <a:lnSpc>
                <a:spcPct val="100000"/>
              </a:lnSpc>
              <a:buClr>
                <a:schemeClr val="accent3"/>
              </a:buClr>
              <a:buSzPct val="120000"/>
              <a:buFont typeface="Wingdings" panose="05000000000000000000" pitchFamily="2" charset="2"/>
              <a:buChar char=")"/>
              <a:defRPr sz="1800"/>
            </a:lvl5pPr>
          </a:lstStyle>
          <a:p>
            <a:pPr lvl="0"/>
            <a:r>
              <a:rPr lang="en-US" err="1"/>
              <a:t>FirstName</a:t>
            </a:r>
            <a:r>
              <a:rPr lang="en-US"/>
              <a:t>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159753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Speak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3578"/>
            <a:ext cx="9677400" cy="905377"/>
          </a:xfrm>
        </p:spPr>
        <p:txBody>
          <a:bodyPr>
            <a:normAutofit/>
          </a:bodyPr>
          <a:lstStyle>
            <a:lvl1pPr>
              <a:defRPr sz="3600" baseline="0"/>
            </a:lvl1pPr>
          </a:lstStyle>
          <a:p>
            <a:r>
              <a:rPr lang="en-US"/>
              <a:t>Enter Title for Speakers/Moderators Slide</a:t>
            </a:r>
          </a:p>
        </p:txBody>
      </p:sp>
      <p:cxnSp>
        <p:nvCxnSpPr>
          <p:cNvPr id="6" name="Straight Connector 5" descr="Decorative"/>
          <p:cNvCxnSpPr/>
          <p:nvPr userDrawn="1"/>
        </p:nvCxnSpPr>
        <p:spPr>
          <a:xfrm>
            <a:off x="838200" y="975304"/>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erson Photo 1"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838200" y="1336530"/>
            <a:ext cx="1663700" cy="1663700"/>
          </a:xfrm>
          <a:prstGeom prst="ellipse">
            <a:avLst/>
          </a:prstGeom>
          <a:solidFill>
            <a:srgbClr val="F3F4F4"/>
          </a:solidFill>
          <a:ln w="38100">
            <a:solidFill>
              <a:schemeClr val="tx2"/>
            </a:solidFill>
          </a:ln>
          <a:effectLst/>
        </p:spPr>
        <p:txBody>
          <a:bodyPr>
            <a:no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5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8"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2814224" y="1325746"/>
            <a:ext cx="7929058" cy="1685269"/>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 Phone</a:t>
            </a:r>
          </a:p>
        </p:txBody>
      </p:sp>
      <p:sp>
        <p:nvSpPr>
          <p:cNvPr id="9" name="Person Photo 2"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4" hasCustomPrompt="1"/>
          </p:nvPr>
        </p:nvSpPr>
        <p:spPr>
          <a:xfrm>
            <a:off x="1832684" y="3139360"/>
            <a:ext cx="1663700" cy="1663700"/>
          </a:xfrm>
          <a:prstGeom prst="ellipse">
            <a:avLst/>
          </a:prstGeom>
          <a:solidFill>
            <a:srgbClr val="F3F4F4"/>
          </a:solidFill>
          <a:ln w="38100">
            <a:solidFill>
              <a:schemeClr val="tx2"/>
            </a:solidFill>
          </a:ln>
          <a:effectLst/>
        </p:spPr>
        <p:txBody>
          <a:bodyPr>
            <a:no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5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13" name="Person Info 2">
            <a:extLst>
              <a:ext uri="{FF2B5EF4-FFF2-40B4-BE49-F238E27FC236}">
                <a16:creationId xmlns:a16="http://schemas.microsoft.com/office/drawing/2014/main" id="{134CD3E4-027C-4B7D-A65C-7DBA57E90025}"/>
              </a:ext>
            </a:extLst>
          </p:cNvPr>
          <p:cNvSpPr>
            <a:spLocks noGrp="1"/>
          </p:cNvSpPr>
          <p:nvPr>
            <p:ph sz="half" idx="17" hasCustomPrompt="1"/>
          </p:nvPr>
        </p:nvSpPr>
        <p:spPr>
          <a:xfrm>
            <a:off x="3802614" y="3131592"/>
            <a:ext cx="6940668" cy="1685269"/>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baseline="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 Phone</a:t>
            </a:r>
          </a:p>
        </p:txBody>
      </p:sp>
      <p:sp>
        <p:nvSpPr>
          <p:cNvPr id="11" name="Person Photo 3" descr="Decorative">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6" hasCustomPrompt="1"/>
          </p:nvPr>
        </p:nvSpPr>
        <p:spPr>
          <a:xfrm>
            <a:off x="2821074" y="4957712"/>
            <a:ext cx="1663700" cy="1663700"/>
          </a:xfrm>
          <a:prstGeom prst="ellipse">
            <a:avLst/>
          </a:prstGeom>
          <a:solidFill>
            <a:srgbClr val="F3F4F4"/>
          </a:solidFill>
          <a:ln w="38100">
            <a:solidFill>
              <a:schemeClr val="tx2"/>
            </a:solidFill>
          </a:ln>
          <a:effectLst/>
        </p:spPr>
        <p:txBody>
          <a:bodyPr>
            <a:noAutofit/>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15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a:t>Click icon to add picture, or drag and drop from your files.</a:t>
            </a:r>
          </a:p>
        </p:txBody>
      </p:sp>
      <p:sp>
        <p:nvSpPr>
          <p:cNvPr id="14" name="Person Info 3">
            <a:extLst>
              <a:ext uri="{FF2B5EF4-FFF2-40B4-BE49-F238E27FC236}">
                <a16:creationId xmlns:a16="http://schemas.microsoft.com/office/drawing/2014/main" id="{134CD3E4-027C-4B7D-A65C-7DBA57E90025}"/>
              </a:ext>
            </a:extLst>
          </p:cNvPr>
          <p:cNvSpPr>
            <a:spLocks noGrp="1"/>
          </p:cNvSpPr>
          <p:nvPr>
            <p:ph sz="half" idx="18" hasCustomPrompt="1"/>
          </p:nvPr>
        </p:nvSpPr>
        <p:spPr>
          <a:xfrm>
            <a:off x="4791004" y="4934588"/>
            <a:ext cx="5952278" cy="1685269"/>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 Phone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302396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81726"/>
            <a:ext cx="3932237" cy="3687262"/>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Veterans’ Employment and Training Service</a:t>
            </a:r>
          </a:p>
        </p:txBody>
      </p:sp>
      <p:sp>
        <p:nvSpPr>
          <p:cNvPr id="7" name="Slide Number Placeholder 6"/>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116017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186686"/>
            <a:ext cx="3932237" cy="3682302"/>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1106905"/>
            <a:ext cx="6172200" cy="4562375"/>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a:t>Click icon to add picture, or drag and drop from your files.</a:t>
            </a:r>
          </a:p>
        </p:txBody>
      </p:sp>
      <p:sp>
        <p:nvSpPr>
          <p:cNvPr id="9" name="Text Placeholder 7">
            <a:extLst>
              <a:ext uri="{FF2B5EF4-FFF2-40B4-BE49-F238E27FC236}">
                <a16:creationId xmlns:a16="http://schemas.microsoft.com/office/drawing/2014/main" id="{9D91346B-1FC0-4A63-BE4B-4B2D487B4B3F}"/>
              </a:ext>
            </a:extLst>
          </p:cNvPr>
          <p:cNvSpPr>
            <a:spLocks noGrp="1"/>
          </p:cNvSpPr>
          <p:nvPr>
            <p:ph type="body" sz="quarter" idx="14" hasCustomPrompt="1"/>
          </p:nvPr>
        </p:nvSpPr>
        <p:spPr>
          <a:xfrm>
            <a:off x="5183188" y="5811838"/>
            <a:ext cx="6170612" cy="415226"/>
          </a:xfrm>
        </p:spPr>
        <p:txBody>
          <a:bodyPr/>
          <a:lstStyle>
            <a:lvl1pPr marL="0" indent="0" algn="l">
              <a:buClr>
                <a:schemeClr val="accent5">
                  <a:lumMod val="50000"/>
                </a:schemeClr>
              </a:buClr>
              <a:buSzPct val="150000"/>
              <a:buFont typeface="Webdings" panose="05030102010509060703" pitchFamily="18" charset="2"/>
              <a:buChar char=""/>
              <a:defRPr sz="1300" i="1">
                <a:solidFill>
                  <a:schemeClr val="tx1"/>
                </a:solidFill>
              </a:defRPr>
            </a:lvl1pPr>
          </a:lstStyle>
          <a:p>
            <a:pPr lvl="0"/>
            <a:r>
              <a:rPr lang="en-US"/>
              <a:t>Add image citation here; otherwise delete block.</a:t>
            </a:r>
          </a:p>
        </p:txBody>
      </p:sp>
      <p:sp>
        <p:nvSpPr>
          <p:cNvPr id="6" name="Footer Placeholder 5"/>
          <p:cNvSpPr>
            <a:spLocks noGrp="1"/>
          </p:cNvSpPr>
          <p:nvPr>
            <p:ph type="ftr" sz="quarter" idx="11"/>
          </p:nvPr>
        </p:nvSpPr>
        <p:spPr/>
        <p:txBody>
          <a:bodyPr/>
          <a:lstStyle/>
          <a:p>
            <a:r>
              <a:rPr lang="en-US"/>
              <a:t>Veterans’ Employment and Training Service</a:t>
            </a:r>
          </a:p>
        </p:txBody>
      </p:sp>
      <p:sp>
        <p:nvSpPr>
          <p:cNvPr id="7" name="Slide Number Placeholder 6"/>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1374289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558243"/>
            <a:ext cx="5578642" cy="448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6603999" y="1558243"/>
            <a:ext cx="4196217" cy="1270773"/>
          </a:xfrm>
          <a:solidFill>
            <a:schemeClr val="tx2"/>
          </a:solidFill>
          <a:ln>
            <a:noFill/>
          </a:ln>
        </p:spPr>
        <p:style>
          <a:lnRef idx="1">
            <a:schemeClr val="accent3"/>
          </a:lnRef>
          <a:fillRef idx="3">
            <a:schemeClr val="accent3"/>
          </a:fillRef>
          <a:effectRef idx="2">
            <a:schemeClr val="accent3"/>
          </a:effectRef>
          <a:fontRef idx="minor">
            <a:schemeClr val="lt1"/>
          </a:fontRef>
        </p:style>
        <p:txBody>
          <a:bodyPr lIns="182880" tIns="182880" rIns="182880" bIns="182880" anchor="ctr">
            <a:normAutofit/>
          </a:bodyPr>
          <a:lstStyle>
            <a:lvl1pPr marL="0" indent="0" algn="ctr">
              <a:lnSpc>
                <a:spcPct val="108000"/>
              </a:lnSpc>
              <a:buNone/>
              <a:defRPr sz="2400" b="1" i="0">
                <a:solidFill>
                  <a:schemeClr val="bg1"/>
                </a:solidFill>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caption/subtitle</a:t>
            </a:r>
          </a:p>
        </p:txBody>
      </p:sp>
      <p:sp>
        <p:nvSpPr>
          <p:cNvPr id="9"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6603999" y="3038012"/>
            <a:ext cx="4196217" cy="2837543"/>
          </a:xfrm>
          <a:prstGeom prst="roundRect">
            <a:avLst>
              <a:gd name="adj" fmla="val 7460"/>
            </a:avLst>
          </a:prstGeom>
          <a:ln w="50800" cmpd="thickThin">
            <a:solidFill>
              <a:schemeClr val="tx2"/>
            </a:solidFill>
          </a:ln>
        </p:spPr>
        <p:style>
          <a:lnRef idx="2">
            <a:schemeClr val="accent3"/>
          </a:lnRef>
          <a:fillRef idx="1">
            <a:schemeClr val="lt1"/>
          </a:fillRef>
          <a:effectRef idx="0">
            <a:schemeClr val="accent3"/>
          </a:effectRef>
          <a:fontRef idx="minor">
            <a:schemeClr val="dk1"/>
          </a:fontRef>
        </p:style>
        <p:txBody>
          <a:bodyPr anchor="ctr">
            <a:normAutofit/>
          </a:bodyPr>
          <a:lstStyle>
            <a:lvl1pPr marL="0" marR="0" indent="0" algn="l"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a:t>Click icon to add picture, or drag and drop from your files.</a:t>
            </a:r>
          </a:p>
        </p:txBody>
      </p:sp>
      <p:sp>
        <p:nvSpPr>
          <p:cNvPr id="10" name="Text Placeholder 7">
            <a:extLst>
              <a:ext uri="{FF2B5EF4-FFF2-40B4-BE49-F238E27FC236}">
                <a16:creationId xmlns:a16="http://schemas.microsoft.com/office/drawing/2014/main" id="{5E47EF34-60FA-4FBD-8D67-E0511F85FD8F}"/>
              </a:ext>
            </a:extLst>
          </p:cNvPr>
          <p:cNvSpPr>
            <a:spLocks noGrp="1"/>
          </p:cNvSpPr>
          <p:nvPr>
            <p:ph type="body" sz="quarter" idx="14" hasCustomPrompt="1"/>
          </p:nvPr>
        </p:nvSpPr>
        <p:spPr>
          <a:xfrm>
            <a:off x="6603999" y="5963735"/>
            <a:ext cx="4195763" cy="365125"/>
          </a:xfrm>
        </p:spPr>
        <p:txBody>
          <a:bodyPr/>
          <a:lstStyle>
            <a:lvl1pPr marL="63500" indent="-17463" algn="l">
              <a:buClr>
                <a:schemeClr val="accent5">
                  <a:lumMod val="50000"/>
                </a:schemeClr>
              </a:buClr>
              <a:buSzPct val="150000"/>
              <a:buFont typeface="Webdings" panose="05030102010509060703" pitchFamily="18" charset="2"/>
              <a:buChar char=""/>
              <a:defRPr sz="1300" i="1">
                <a:solidFill>
                  <a:schemeClr val="tx1"/>
                </a:solidFill>
              </a:defRPr>
            </a:lvl1pPr>
          </a:lstStyle>
          <a:p>
            <a:pPr lvl="0"/>
            <a:r>
              <a:rPr lang="en-US"/>
              <a:t>Add image citation here; otherwise, delete block.</a:t>
            </a:r>
          </a:p>
        </p:txBody>
      </p:sp>
      <p:sp>
        <p:nvSpPr>
          <p:cNvPr id="5" name="Footer Placeholder 4"/>
          <p:cNvSpPr>
            <a:spLocks noGrp="1"/>
          </p:cNvSpPr>
          <p:nvPr>
            <p:ph type="ftr" sz="quarter" idx="11"/>
          </p:nvPr>
        </p:nvSpPr>
        <p:spPr/>
        <p:txBody>
          <a:bodyPr/>
          <a:lstStyle/>
          <a:p>
            <a:r>
              <a:rPr lang="en-US"/>
              <a:t>Veterans’ Employment and Training Service</a:t>
            </a:r>
          </a:p>
        </p:txBody>
      </p:sp>
      <p:sp>
        <p:nvSpPr>
          <p:cNvPr id="6" name="Slide Number Placeholder 5"/>
          <p:cNvSpPr>
            <a:spLocks noGrp="1"/>
          </p:cNvSpPr>
          <p:nvPr>
            <p:ph type="sldNum" sz="quarter" idx="12"/>
          </p:nvPr>
        </p:nvSpPr>
        <p:spPr/>
        <p:txBody>
          <a:bodyPr/>
          <a:lstStyle/>
          <a:p>
            <a:fld id="{9F533A62-0560-4741-9272-0FF595F394C3}" type="slidenum">
              <a:rPr lang="en-US" smtClean="0"/>
              <a:t>‹#›</a:t>
            </a:fld>
            <a:endParaRPr lang="en-US"/>
          </a:p>
        </p:txBody>
      </p:sp>
      <p:cxnSp>
        <p:nvCxnSpPr>
          <p:cNvPr id="11" name="Straight Connector 10" descr="Decorative"/>
          <p:cNvCxnSpPr/>
          <p:nvPr userDrawn="1"/>
        </p:nvCxnSpPr>
        <p:spPr>
          <a:xfrm>
            <a:off x="838200" y="1286443"/>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07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7" name="Rectangle 6" descr="Decorative"/>
          <p:cNvSpPr/>
          <p:nvPr userDrawn="1"/>
        </p:nvSpPr>
        <p:spPr>
          <a:xfrm>
            <a:off x="0" y="1"/>
            <a:ext cx="12192000" cy="2082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65125"/>
            <a:ext cx="9680894" cy="1325563"/>
          </a:xfrm>
        </p:spPr>
        <p:txBody>
          <a:bodyPr/>
          <a:lstStyle>
            <a:lvl1pPr>
              <a:defRPr>
                <a:solidFill>
                  <a:schemeClr val="bg1"/>
                </a:solidFill>
              </a:defRPr>
            </a:lvl1pPr>
          </a:lstStyle>
          <a:p>
            <a:r>
              <a:rPr lang="en-US"/>
              <a:t>Add Discussion Title</a:t>
            </a:r>
          </a:p>
        </p:txBody>
      </p:sp>
      <p:pic>
        <p:nvPicPr>
          <p:cNvPr id="9" name="Picture 8" descr="Decorative">
            <a:extLst>
              <a:ext uri="{FF2B5EF4-FFF2-40B4-BE49-F238E27FC236}">
                <a16:creationId xmlns:a16="http://schemas.microsoft.com/office/drawing/2014/main" id="{4519419B-DBEF-D34B-8DB0-68541789A69E}"/>
              </a:ext>
            </a:extLst>
          </p:cNvPr>
          <p:cNvPicPr>
            <a:picLocks noChangeAspect="1"/>
          </p:cNvPicPr>
          <p:nvPr userDrawn="1"/>
        </p:nvPicPr>
        <p:blipFill>
          <a:blip r:embed="rId2"/>
          <a:stretch>
            <a:fillRect/>
          </a:stretch>
        </p:blipFill>
        <p:spPr>
          <a:xfrm>
            <a:off x="10519094" y="230188"/>
            <a:ext cx="1445224" cy="669085"/>
          </a:xfrm>
          <a:prstGeom prst="rect">
            <a:avLst/>
          </a:prstGeom>
        </p:spPr>
      </p:pic>
      <p:cxnSp>
        <p:nvCxnSpPr>
          <p:cNvPr id="6" name="Straight Connector 5" descr="Decorative"/>
          <p:cNvCxnSpPr/>
          <p:nvPr userDrawn="1"/>
        </p:nvCxnSpPr>
        <p:spPr>
          <a:xfrm>
            <a:off x="838200" y="1536700"/>
            <a:ext cx="398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iscussion Topic">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2438400" y="2082800"/>
            <a:ext cx="8753627" cy="3830116"/>
          </a:xfrm>
        </p:spPr>
        <p:txBody>
          <a:bodyPr anchor="ctr">
            <a:normAutofit/>
          </a:bodyPr>
          <a:lstStyle>
            <a:lvl1pPr marL="0" indent="0" algn="l">
              <a:lnSpc>
                <a:spcPct val="100000"/>
              </a:lnSpc>
              <a:buNone/>
              <a:defRPr sz="3600" b="0">
                <a:solidFill>
                  <a:schemeClr val="bg2"/>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discussion topic content</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2393571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7" name="Rectangle 6" descr="Decorative"/>
          <p:cNvSpPr/>
          <p:nvPr userDrawn="1"/>
        </p:nvSpPr>
        <p:spPr>
          <a:xfrm>
            <a:off x="0" y="1"/>
            <a:ext cx="12192000" cy="2082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65125"/>
            <a:ext cx="9680894" cy="1325563"/>
          </a:xfrm>
        </p:spPr>
        <p:txBody>
          <a:bodyPr/>
          <a:lstStyle>
            <a:lvl1pPr>
              <a:defRPr baseline="0">
                <a:solidFill>
                  <a:schemeClr val="bg1"/>
                </a:solidFill>
              </a:defRPr>
            </a:lvl1pPr>
          </a:lstStyle>
          <a:p>
            <a:r>
              <a:rPr lang="en-US"/>
              <a:t>Add Polling Question Title</a:t>
            </a:r>
          </a:p>
        </p:txBody>
      </p:sp>
      <p:pic>
        <p:nvPicPr>
          <p:cNvPr id="11" name="Picture 10" descr="Decorative">
            <a:extLst>
              <a:ext uri="{FF2B5EF4-FFF2-40B4-BE49-F238E27FC236}">
                <a16:creationId xmlns:a16="http://schemas.microsoft.com/office/drawing/2014/main" id="{4519419B-DBEF-D34B-8DB0-68541789A69E}"/>
              </a:ext>
            </a:extLst>
          </p:cNvPr>
          <p:cNvPicPr>
            <a:picLocks noChangeAspect="1"/>
          </p:cNvPicPr>
          <p:nvPr userDrawn="1"/>
        </p:nvPicPr>
        <p:blipFill>
          <a:blip r:embed="rId2"/>
          <a:stretch>
            <a:fillRect/>
          </a:stretch>
        </p:blipFill>
        <p:spPr>
          <a:xfrm>
            <a:off x="10519094" y="230188"/>
            <a:ext cx="1445224" cy="669085"/>
          </a:xfrm>
          <a:prstGeom prst="rect">
            <a:avLst/>
          </a:prstGeom>
        </p:spPr>
      </p:pic>
      <p:cxnSp>
        <p:nvCxnSpPr>
          <p:cNvPr id="6" name="Straight Connector 5"/>
          <p:cNvCxnSpPr/>
          <p:nvPr userDrawn="1"/>
        </p:nvCxnSpPr>
        <p:spPr>
          <a:xfrm>
            <a:off x="838200" y="1536700"/>
            <a:ext cx="398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oll Question">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2000250" y="2187707"/>
            <a:ext cx="9191777" cy="1054252"/>
          </a:xfrm>
        </p:spPr>
        <p:txBody>
          <a:bodyPr anchor="ctr">
            <a:normAutofit/>
          </a:bodyPr>
          <a:lstStyle>
            <a:lvl1pPr marL="0" indent="0" algn="l">
              <a:lnSpc>
                <a:spcPct val="100000"/>
              </a:lnSpc>
              <a:buNone/>
              <a:defRPr sz="2800" b="0">
                <a:solidFill>
                  <a:schemeClr val="bg2"/>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poll question</a:t>
            </a:r>
          </a:p>
        </p:txBody>
      </p:sp>
      <p:sp>
        <p:nvSpPr>
          <p:cNvPr id="10" name="Text Placeholder 3">
            <a:extLst>
              <a:ext uri="{FF2B5EF4-FFF2-40B4-BE49-F238E27FC236}">
                <a16:creationId xmlns:a16="http://schemas.microsoft.com/office/drawing/2014/main" id="{73416667-CA2D-4DDC-AD50-735BBA133708}"/>
              </a:ext>
            </a:extLst>
          </p:cNvPr>
          <p:cNvSpPr>
            <a:spLocks noGrp="1"/>
          </p:cNvSpPr>
          <p:nvPr>
            <p:ph type="body" sz="quarter" idx="14"/>
          </p:nvPr>
        </p:nvSpPr>
        <p:spPr>
          <a:xfrm>
            <a:off x="2574122" y="3351821"/>
            <a:ext cx="8617754" cy="2914625"/>
          </a:xfrm>
        </p:spPr>
        <p:txBody>
          <a:bodyPr anchor="t"/>
          <a:lstStyle>
            <a:lvl1pPr marL="457200" indent="-457200">
              <a:spcBef>
                <a:spcPts val="1800"/>
              </a:spcBef>
              <a:buClr>
                <a:schemeClr val="tx1"/>
              </a:buClr>
              <a:buSzPct val="100000"/>
              <a:buFont typeface="+mj-lt"/>
              <a:buAutoNum type="arabicPeriod"/>
              <a:defRPr sz="2800"/>
            </a:lvl1pPr>
            <a:lvl2pPr marL="777240">
              <a:spcBef>
                <a:spcPts val="400"/>
              </a:spcBef>
              <a:defRPr sz="2400"/>
            </a:lvl2pPr>
            <a:lvl3pPr>
              <a:spcBef>
                <a:spcPts val="200"/>
              </a:spcBef>
              <a:defRPr sz="2000"/>
            </a:lvl3pPr>
            <a:lvl4pPr>
              <a:spcBef>
                <a:spcPts val="200"/>
              </a:spcBef>
              <a:defRPr sz="2000"/>
            </a:lvl4pPr>
            <a:lvl5pPr>
              <a:spcBef>
                <a:spcPts val="20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436954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p:spTree>
      <p:nvGrpSpPr>
        <p:cNvPr id="1" name=""/>
        <p:cNvGrpSpPr/>
        <p:nvPr/>
      </p:nvGrpSpPr>
      <p:grpSpPr>
        <a:xfrm>
          <a:off x="0" y="0"/>
          <a:ext cx="0" cy="0"/>
          <a:chOff x="0" y="0"/>
          <a:chExt cx="0" cy="0"/>
        </a:xfrm>
      </p:grpSpPr>
      <p:sp>
        <p:nvSpPr>
          <p:cNvPr id="7" name="Rectangle 6" descr="Decorative"/>
          <p:cNvSpPr/>
          <p:nvPr userDrawn="1"/>
        </p:nvSpPr>
        <p:spPr>
          <a:xfrm>
            <a:off x="0" y="0"/>
            <a:ext cx="12192000" cy="1133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25400"/>
            <a:ext cx="9680894" cy="1104900"/>
          </a:xfrm>
        </p:spPr>
        <p:txBody>
          <a:bodyPr>
            <a:normAutofit/>
          </a:bodyPr>
          <a:lstStyle>
            <a:lvl1pPr>
              <a:defRPr sz="3600" b="0" i="1">
                <a:solidFill>
                  <a:schemeClr val="bg1"/>
                </a:solidFill>
              </a:defRPr>
            </a:lvl1pPr>
          </a:lstStyle>
          <a:p>
            <a:r>
              <a:rPr lang="en-US"/>
              <a:t>Click to Add Series/Set Title</a:t>
            </a:r>
          </a:p>
        </p:txBody>
      </p:sp>
      <p:pic>
        <p:nvPicPr>
          <p:cNvPr id="9" name="Picture 8" descr="Decorative">
            <a:extLst>
              <a:ext uri="{FF2B5EF4-FFF2-40B4-BE49-F238E27FC236}">
                <a16:creationId xmlns:a16="http://schemas.microsoft.com/office/drawing/2014/main" id="{4519419B-DBEF-D34B-8DB0-68541789A69E}"/>
              </a:ext>
            </a:extLst>
          </p:cNvPr>
          <p:cNvPicPr>
            <a:picLocks noChangeAspect="1"/>
          </p:cNvPicPr>
          <p:nvPr userDrawn="1"/>
        </p:nvPicPr>
        <p:blipFill>
          <a:blip r:embed="rId2"/>
          <a:stretch>
            <a:fillRect/>
          </a:stretch>
        </p:blipFill>
        <p:spPr>
          <a:xfrm>
            <a:off x="10519094" y="230188"/>
            <a:ext cx="1445224" cy="669085"/>
          </a:xfrm>
          <a:prstGeom prst="rect">
            <a:avLst/>
          </a:prstGeom>
        </p:spPr>
      </p:pic>
      <p:sp>
        <p:nvSpPr>
          <p:cNvPr id="11" name="Title 1"/>
          <p:cNvSpPr txBox="1">
            <a:spLocks/>
          </p:cNvSpPr>
          <p:nvPr userDrawn="1"/>
        </p:nvSpPr>
        <p:spPr>
          <a:xfrm>
            <a:off x="838200" y="1136578"/>
            <a:ext cx="10515600" cy="1205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Franklin Gothic Medium" panose="020B0603020102020204" pitchFamily="34" charset="0"/>
                <a:ea typeface="+mj-ea"/>
                <a:cs typeface="+mj-cs"/>
              </a:defRPr>
            </a:lvl1pPr>
          </a:lstStyle>
          <a:p>
            <a:r>
              <a:rPr lang="en-US"/>
              <a:t>Click to edit Master title style</a:t>
            </a:r>
          </a:p>
        </p:txBody>
      </p:sp>
      <p:cxnSp>
        <p:nvCxnSpPr>
          <p:cNvPr id="13" name="Straight Connector 12" descr="Decorative"/>
          <p:cNvCxnSpPr/>
          <p:nvPr userDrawn="1"/>
        </p:nvCxnSpPr>
        <p:spPr>
          <a:xfrm>
            <a:off x="838200" y="2247900"/>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838200" y="2536825"/>
            <a:ext cx="10515600" cy="37257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284362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baseline="0"/>
            </a:lvl1pPr>
          </a:lstStyle>
          <a:p>
            <a:pPr lvl="0"/>
            <a:r>
              <a:rPr lang="en-US"/>
              <a:t>[Item, moderator/speaker, # minutes, etc.]</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a:lvl1pPr>
          </a:lstStyle>
          <a:p>
            <a:r>
              <a:rPr lang="en-US"/>
              <a:t>Add “Agenda” Title</a:t>
            </a:r>
          </a:p>
        </p:txBody>
      </p:sp>
      <p:cxnSp>
        <p:nvCxnSpPr>
          <p:cNvPr id="8" name="Straight Connector 7" descr="Decorative"/>
          <p:cNvCxnSpPr/>
          <p:nvPr userDrawn="1"/>
        </p:nvCxnSpPr>
        <p:spPr>
          <a:xfrm>
            <a:off x="838200" y="1286443"/>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a:t>Veterans’ Employment and Training Service</a:t>
            </a:r>
          </a:p>
        </p:txBody>
      </p:sp>
      <p:sp>
        <p:nvSpPr>
          <p:cNvPr id="6" name="Slide Number Placeholder 5"/>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4274780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7" name="Rectangle 6" descr="Decorative"/>
          <p:cNvSpPr/>
          <p:nvPr userDrawn="1"/>
        </p:nvSpPr>
        <p:spPr>
          <a:xfrm>
            <a:off x="0" y="1"/>
            <a:ext cx="12192000" cy="2082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65125"/>
            <a:ext cx="9680894" cy="1325563"/>
          </a:xfrm>
        </p:spPr>
        <p:txBody>
          <a:bodyPr/>
          <a:lstStyle>
            <a:lvl1pPr>
              <a:defRPr>
                <a:solidFill>
                  <a:schemeClr val="bg1"/>
                </a:solidFill>
              </a:defRPr>
            </a:lvl1pPr>
          </a:lstStyle>
          <a:p>
            <a:r>
              <a:rPr lang="en-US"/>
              <a:t>Add “Resources” Title</a:t>
            </a:r>
          </a:p>
        </p:txBody>
      </p:sp>
      <p:pic>
        <p:nvPicPr>
          <p:cNvPr id="11" name="Picture 10" descr="Decorative">
            <a:extLst>
              <a:ext uri="{FF2B5EF4-FFF2-40B4-BE49-F238E27FC236}">
                <a16:creationId xmlns:a16="http://schemas.microsoft.com/office/drawing/2014/main" id="{4519419B-DBEF-D34B-8DB0-68541789A69E}"/>
              </a:ext>
            </a:extLst>
          </p:cNvPr>
          <p:cNvPicPr>
            <a:picLocks noChangeAspect="1"/>
          </p:cNvPicPr>
          <p:nvPr userDrawn="1"/>
        </p:nvPicPr>
        <p:blipFill>
          <a:blip r:embed="rId2"/>
          <a:stretch>
            <a:fillRect/>
          </a:stretch>
        </p:blipFill>
        <p:spPr>
          <a:xfrm>
            <a:off x="10519094" y="230188"/>
            <a:ext cx="1445224" cy="669085"/>
          </a:xfrm>
          <a:prstGeom prst="rect">
            <a:avLst/>
          </a:prstGeom>
        </p:spPr>
      </p:pic>
      <p:cxnSp>
        <p:nvCxnSpPr>
          <p:cNvPr id="6" name="Straight Connector 5" descr="Decorative"/>
          <p:cNvCxnSpPr/>
          <p:nvPr userDrawn="1"/>
        </p:nvCxnSpPr>
        <p:spPr>
          <a:xfrm>
            <a:off x="838200" y="1536700"/>
            <a:ext cx="3987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hasCustomPrompt="1"/>
          </p:nvPr>
        </p:nvSpPr>
        <p:spPr>
          <a:xfrm>
            <a:off x="838200" y="2222205"/>
            <a:ext cx="5181600" cy="3954757"/>
          </a:xfrm>
        </p:spPr>
        <p:txBody>
          <a:bodyPr/>
          <a:lstStyle>
            <a:lvl1pPr>
              <a:defRPr/>
            </a:lvl1pPr>
          </a:lstStyle>
          <a:p>
            <a:pPr lvl="0"/>
            <a:r>
              <a:rPr lang="en-US"/>
              <a:t>Add resource title</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hasCustomPrompt="1"/>
          </p:nvPr>
        </p:nvSpPr>
        <p:spPr>
          <a:xfrm>
            <a:off x="6172200" y="2222205"/>
            <a:ext cx="5181600" cy="3954757"/>
          </a:xfrm>
        </p:spPr>
        <p:txBody>
          <a:bodyPr/>
          <a:lstStyle>
            <a:lvl1pPr>
              <a:defRPr/>
            </a:lvl1pPr>
          </a:lstStyle>
          <a:p>
            <a:pPr lvl="0"/>
            <a:r>
              <a:rPr lang="en-US"/>
              <a:t>Add resource title</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562313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0" name="Rectangle 9" descr="Decorative"/>
          <p:cNvSpPr/>
          <p:nvPr userDrawn="1"/>
        </p:nvSpPr>
        <p:spPr>
          <a:xfrm>
            <a:off x="1" y="-2"/>
            <a:ext cx="442698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hasCustomPrompt="1"/>
          </p:nvPr>
        </p:nvSpPr>
        <p:spPr>
          <a:xfrm>
            <a:off x="1" y="0"/>
            <a:ext cx="4426981" cy="6857999"/>
          </a:xfrm>
        </p:spPr>
        <p:txBody>
          <a:bodyPr>
            <a:noAutofit/>
          </a:bodyPr>
          <a:lstStyle>
            <a:lvl1pPr algn="ctr">
              <a:defRPr sz="5400" baseline="0">
                <a:solidFill>
                  <a:schemeClr val="bg1"/>
                </a:solidFill>
              </a:defRPr>
            </a:lvl1pPr>
          </a:lstStyle>
          <a:p>
            <a:r>
              <a:rPr lang="en-US"/>
              <a:t>Enter Title for “Contact” Slide</a:t>
            </a:r>
          </a:p>
        </p:txBody>
      </p:sp>
      <p:cxnSp>
        <p:nvCxnSpPr>
          <p:cNvPr id="18" name="Straight Connector 17" descr="Decorative"/>
          <p:cNvCxnSpPr/>
          <p:nvPr userDrawn="1"/>
        </p:nvCxnSpPr>
        <p:spPr>
          <a:xfrm>
            <a:off x="4535430" y="-2"/>
            <a:ext cx="0" cy="6858002"/>
          </a:xfrm>
          <a:prstGeom prst="line">
            <a:avLst/>
          </a:prstGeom>
          <a:ln w="38100">
            <a:solidFill>
              <a:schemeClr val="tx2"/>
            </a:solidFill>
          </a:ln>
        </p:spPr>
        <p:style>
          <a:lnRef idx="3">
            <a:schemeClr val="accent5"/>
          </a:lnRef>
          <a:fillRef idx="0">
            <a:schemeClr val="accent5"/>
          </a:fillRef>
          <a:effectRef idx="2">
            <a:schemeClr val="accent5"/>
          </a:effectRef>
          <a:fontRef idx="minor">
            <a:schemeClr val="tx1"/>
          </a:fontRef>
        </p:style>
      </p:cxnSp>
      <p:sp>
        <p:nvSpPr>
          <p:cNvPr id="13"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5070406" y="470907"/>
            <a:ext cx="5455827" cy="1853796"/>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a:lvl5pPr>
          </a:lstStyle>
          <a:p>
            <a:pPr lvl="0"/>
            <a:r>
              <a:rPr lang="en-US"/>
              <a:t>FirstName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
        <p:nvSpPr>
          <p:cNvPr id="14" name="Person Info 2">
            <a:extLst>
              <a:ext uri="{FF2B5EF4-FFF2-40B4-BE49-F238E27FC236}">
                <a16:creationId xmlns:a16="http://schemas.microsoft.com/office/drawing/2014/main" id="{134CD3E4-027C-4B7D-A65C-7DBA57E90025}"/>
              </a:ext>
            </a:extLst>
          </p:cNvPr>
          <p:cNvSpPr>
            <a:spLocks noGrp="1"/>
          </p:cNvSpPr>
          <p:nvPr>
            <p:ph sz="half" idx="10" hasCustomPrompt="1"/>
          </p:nvPr>
        </p:nvSpPr>
        <p:spPr>
          <a:xfrm>
            <a:off x="5070406" y="2502100"/>
            <a:ext cx="6508569" cy="1853796"/>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a:lvl5pPr>
          </a:lstStyle>
          <a:p>
            <a:pPr lvl="0"/>
            <a:r>
              <a:rPr lang="en-US"/>
              <a:t>FirstName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
        <p:nvSpPr>
          <p:cNvPr id="15" name="Person Info 3">
            <a:extLst>
              <a:ext uri="{FF2B5EF4-FFF2-40B4-BE49-F238E27FC236}">
                <a16:creationId xmlns:a16="http://schemas.microsoft.com/office/drawing/2014/main" id="{134CD3E4-027C-4B7D-A65C-7DBA57E90025}"/>
              </a:ext>
            </a:extLst>
          </p:cNvPr>
          <p:cNvSpPr>
            <a:spLocks noGrp="1"/>
          </p:cNvSpPr>
          <p:nvPr>
            <p:ph sz="half" idx="11" hasCustomPrompt="1"/>
          </p:nvPr>
        </p:nvSpPr>
        <p:spPr>
          <a:xfrm>
            <a:off x="5070406" y="4533293"/>
            <a:ext cx="6508569" cy="1853796"/>
          </a:xfrm>
        </p:spPr>
        <p:txBody>
          <a:bodyPr anchor="ctr">
            <a:noAutofit/>
          </a:bodyPr>
          <a:lstStyle>
            <a:lvl1pPr marL="0" indent="0">
              <a:lnSpc>
                <a:spcPct val="100000"/>
              </a:lnSpc>
              <a:buNone/>
              <a:defRPr sz="2400" b="1" baseline="0">
                <a:solidFill>
                  <a:schemeClr val="tx2"/>
                </a:solidFill>
                <a:latin typeface="Franklin Gothic Medium" panose="020B0603020102020204" pitchFamily="34" charset="0"/>
              </a:defRPr>
            </a:lvl1pPr>
            <a:lvl2pPr marL="411480" indent="0">
              <a:lnSpc>
                <a:spcPct val="100000"/>
              </a:lnSpc>
              <a:spcBef>
                <a:spcPts val="0"/>
              </a:spcBef>
              <a:spcAft>
                <a:spcPts val="0"/>
              </a:spcAft>
              <a:buNone/>
              <a:defRPr sz="2000" i="1"/>
            </a:lvl2pPr>
            <a:lvl3pPr marL="411480" indent="0">
              <a:lnSpc>
                <a:spcPct val="100000"/>
              </a:lnSpc>
              <a:spcBef>
                <a:spcPts val="300"/>
              </a:spcBef>
              <a:buNone/>
              <a:defRPr sz="2000" b="1">
                <a:solidFill>
                  <a:schemeClr val="bg2"/>
                </a:solidFill>
              </a:defRPr>
            </a:lvl3pPr>
            <a:lvl4pPr marL="731520" indent="-274320">
              <a:lnSpc>
                <a:spcPct val="100000"/>
              </a:lnSpc>
              <a:buClr>
                <a:schemeClr val="accent4"/>
              </a:buClr>
              <a:buFont typeface="Wingdings" panose="05000000000000000000" pitchFamily="2" charset="2"/>
              <a:buChar char=""/>
              <a:defRPr sz="1600"/>
            </a:lvl4pPr>
            <a:lvl5pPr marL="704088" indent="-228600">
              <a:lnSpc>
                <a:spcPct val="100000"/>
              </a:lnSpc>
              <a:buClr>
                <a:schemeClr val="accent3"/>
              </a:buClr>
              <a:buSzPct val="120000"/>
              <a:buFont typeface="Wingdings" panose="05000000000000000000" pitchFamily="2" charset="2"/>
              <a:buChar char=")"/>
              <a:defRPr sz="1600"/>
            </a:lvl5pPr>
          </a:lstStyle>
          <a:p>
            <a:pPr lvl="0"/>
            <a:r>
              <a:rPr lang="en-US"/>
              <a:t>FirstName </a:t>
            </a:r>
            <a:r>
              <a:rPr lang="en-US" err="1"/>
              <a:t>LastName</a:t>
            </a:r>
            <a:endParaRPr lang="en-US"/>
          </a:p>
          <a:p>
            <a:pPr lvl="1"/>
            <a:r>
              <a:rPr lang="en-US"/>
              <a:t>Position</a:t>
            </a:r>
          </a:p>
          <a:p>
            <a:pPr lvl="2"/>
            <a:r>
              <a:rPr lang="en-US"/>
              <a:t>Organization</a:t>
            </a:r>
          </a:p>
          <a:p>
            <a:pPr lvl="3"/>
            <a:r>
              <a:rPr lang="en-US"/>
              <a:t> Email</a:t>
            </a:r>
          </a:p>
          <a:p>
            <a:pPr lvl="4"/>
            <a:r>
              <a:rPr lang="en-US"/>
              <a:t> Phone</a:t>
            </a:r>
          </a:p>
        </p:txBody>
      </p:sp>
    </p:spTree>
    <p:extLst>
      <p:ext uri="{BB962C8B-B14F-4D97-AF65-F5344CB8AC3E}">
        <p14:creationId xmlns:p14="http://schemas.microsoft.com/office/powerpoint/2010/main" val="1109398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Questions">
    <p:spTree>
      <p:nvGrpSpPr>
        <p:cNvPr id="1" name=""/>
        <p:cNvGrpSpPr/>
        <p:nvPr/>
      </p:nvGrpSpPr>
      <p:grpSpPr>
        <a:xfrm>
          <a:off x="0" y="0"/>
          <a:ext cx="0" cy="0"/>
          <a:chOff x="0" y="0"/>
          <a:chExt cx="0" cy="0"/>
        </a:xfrm>
      </p:grpSpPr>
      <p:sp>
        <p:nvSpPr>
          <p:cNvPr id="10" name="Rectangle 9" descr="Decorative"/>
          <p:cNvSpPr/>
          <p:nvPr userDrawn="1"/>
        </p:nvSpPr>
        <p:spPr>
          <a:xfrm>
            <a:off x="1" y="-2"/>
            <a:ext cx="4426982"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descr="Decorative"/>
          <p:cNvSpPr txBox="1">
            <a:spLocks/>
          </p:cNvSpPr>
          <p:nvPr userDrawn="1"/>
        </p:nvSpPr>
        <p:spPr>
          <a:xfrm>
            <a:off x="1" y="-1"/>
            <a:ext cx="4426981"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a:solidFill>
                  <a:schemeClr val="tx2"/>
                </a:solidFill>
                <a:latin typeface="Franklin Gothic Medium" panose="020B0603020102020204" pitchFamily="34" charset="0"/>
                <a:ea typeface="+mj-ea"/>
                <a:cs typeface="+mj-cs"/>
              </a:defRPr>
            </a:lvl1pPr>
          </a:lstStyle>
          <a:p>
            <a:pPr algn="ctr"/>
            <a:r>
              <a:rPr lang="en-US" sz="30000">
                <a:solidFill>
                  <a:schemeClr val="bg1"/>
                </a:solidFill>
              </a:rPr>
              <a:t>?</a:t>
            </a:r>
          </a:p>
        </p:txBody>
      </p:sp>
      <p:cxnSp>
        <p:nvCxnSpPr>
          <p:cNvPr id="18" name="Straight Connector 17" descr="Decorative"/>
          <p:cNvCxnSpPr/>
          <p:nvPr userDrawn="1"/>
        </p:nvCxnSpPr>
        <p:spPr>
          <a:xfrm>
            <a:off x="4535430" y="-2"/>
            <a:ext cx="0" cy="6858002"/>
          </a:xfrm>
          <a:prstGeom prst="line">
            <a:avLst/>
          </a:prstGeom>
          <a:ln w="38100">
            <a:solidFill>
              <a:schemeClr val="tx2"/>
            </a:solidFill>
          </a:ln>
        </p:spPr>
        <p:style>
          <a:lnRef idx="3">
            <a:schemeClr val="accent5"/>
          </a:lnRef>
          <a:fillRef idx="0">
            <a:schemeClr val="accent5"/>
          </a:fillRef>
          <a:effectRef idx="2">
            <a:schemeClr val="accent5"/>
          </a:effectRef>
          <a:fontRef idx="minor">
            <a:schemeClr val="tx1"/>
          </a:fontRef>
        </p:style>
      </p:cxnSp>
      <p:sp>
        <p:nvSpPr>
          <p:cNvPr id="2" name="Title 1"/>
          <p:cNvSpPr>
            <a:spLocks noGrp="1"/>
          </p:cNvSpPr>
          <p:nvPr>
            <p:ph type="ctrTitle" hasCustomPrompt="1"/>
          </p:nvPr>
        </p:nvSpPr>
        <p:spPr>
          <a:xfrm>
            <a:off x="5310130" y="3175479"/>
            <a:ext cx="6043670" cy="1944479"/>
          </a:xfrm>
        </p:spPr>
        <p:txBody>
          <a:bodyPr anchor="b">
            <a:normAutofit/>
          </a:bodyPr>
          <a:lstStyle>
            <a:lvl1pPr algn="l">
              <a:defRPr sz="5400">
                <a:solidFill>
                  <a:schemeClr val="tx2"/>
                </a:solidFill>
                <a:latin typeface="Franklin Gothic Medium" panose="020B0603020102020204" pitchFamily="34" charset="0"/>
              </a:defRPr>
            </a:lvl1pPr>
          </a:lstStyle>
          <a:p>
            <a:r>
              <a:rPr lang="en-US"/>
              <a:t>Add “Questions?” Title</a:t>
            </a:r>
          </a:p>
        </p:txBody>
      </p:sp>
      <p:sp>
        <p:nvSpPr>
          <p:cNvPr id="3" name="Subtitle 2"/>
          <p:cNvSpPr>
            <a:spLocks noGrp="1"/>
          </p:cNvSpPr>
          <p:nvPr>
            <p:ph type="subTitle" idx="1" hasCustomPrompt="1"/>
          </p:nvPr>
        </p:nvSpPr>
        <p:spPr>
          <a:xfrm>
            <a:off x="5310130" y="5266951"/>
            <a:ext cx="6043670" cy="1057649"/>
          </a:xfrm>
        </p:spPr>
        <p:txBody>
          <a:bodyPr>
            <a:normAutofit/>
          </a:bodyPr>
          <a:lstStyle>
            <a:lvl1pPr marL="0" indent="0" algn="l">
              <a:buNone/>
              <a:defRPr sz="3200" baseline="0">
                <a:solidFill>
                  <a:schemeClr val="tx2"/>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guidance for how to ask questions, or delete if not needed.</a:t>
            </a:r>
          </a:p>
        </p:txBody>
      </p:sp>
    </p:spTree>
    <p:extLst>
      <p:ext uri="{BB962C8B-B14F-4D97-AF65-F5344CB8AC3E}">
        <p14:creationId xmlns:p14="http://schemas.microsoft.com/office/powerpoint/2010/main" val="1533851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hank You">
    <p:spTree>
      <p:nvGrpSpPr>
        <p:cNvPr id="1" name=""/>
        <p:cNvGrpSpPr/>
        <p:nvPr/>
      </p:nvGrpSpPr>
      <p:grpSpPr>
        <a:xfrm>
          <a:off x="0" y="0"/>
          <a:ext cx="0" cy="0"/>
          <a:chOff x="0" y="0"/>
          <a:chExt cx="0" cy="0"/>
        </a:xfrm>
      </p:grpSpPr>
      <p:sp>
        <p:nvSpPr>
          <p:cNvPr id="4" name="Rectangle 3" descr="Decorative"/>
          <p:cNvSpPr/>
          <p:nvPr userDrawn="1"/>
        </p:nvSpPr>
        <p:spPr>
          <a:xfrm>
            <a:off x="0" y="0"/>
            <a:ext cx="12192000" cy="4562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ecorative">
            <a:extLst>
              <a:ext uri="{FF2B5EF4-FFF2-40B4-BE49-F238E27FC236}">
                <a16:creationId xmlns:a16="http://schemas.microsoft.com/office/drawing/2014/main" id="{4519419B-DBEF-D34B-8DB0-68541789A69E}"/>
              </a:ext>
            </a:extLst>
          </p:cNvPr>
          <p:cNvPicPr>
            <a:picLocks noChangeAspect="1"/>
          </p:cNvPicPr>
          <p:nvPr userDrawn="1"/>
        </p:nvPicPr>
        <p:blipFill>
          <a:blip r:embed="rId2"/>
          <a:stretch>
            <a:fillRect/>
          </a:stretch>
        </p:blipFill>
        <p:spPr>
          <a:xfrm>
            <a:off x="10519094" y="230188"/>
            <a:ext cx="1445224" cy="669085"/>
          </a:xfrm>
          <a:prstGeom prst="rect">
            <a:avLst/>
          </a:prstGeom>
        </p:spPr>
      </p:pic>
      <p:sp>
        <p:nvSpPr>
          <p:cNvPr id="2" name="Title 1"/>
          <p:cNvSpPr>
            <a:spLocks noGrp="1"/>
          </p:cNvSpPr>
          <p:nvPr>
            <p:ph type="title" hasCustomPrompt="1"/>
          </p:nvPr>
        </p:nvSpPr>
        <p:spPr>
          <a:xfrm>
            <a:off x="831850" y="1709738"/>
            <a:ext cx="10515600" cy="2852737"/>
          </a:xfrm>
        </p:spPr>
        <p:txBody>
          <a:bodyPr anchor="ctr">
            <a:normAutofit/>
          </a:bodyPr>
          <a:lstStyle>
            <a:lvl1pPr algn="ctr">
              <a:defRPr sz="8800">
                <a:solidFill>
                  <a:schemeClr val="bg1"/>
                </a:solidFill>
              </a:defRPr>
            </a:lvl1pPr>
          </a:lstStyle>
          <a:p>
            <a:r>
              <a:rPr lang="en-US"/>
              <a:t>Add “Thank You” Title</a:t>
            </a:r>
          </a:p>
        </p:txBody>
      </p:sp>
      <p:cxnSp>
        <p:nvCxnSpPr>
          <p:cNvPr id="6" name="Straight Connector 5" descr="Decorative"/>
          <p:cNvCxnSpPr/>
          <p:nvPr userDrawn="1"/>
        </p:nvCxnSpPr>
        <p:spPr>
          <a:xfrm flipH="1">
            <a:off x="0" y="4679950"/>
            <a:ext cx="12192000" cy="0"/>
          </a:xfrm>
          <a:prstGeom prst="line">
            <a:avLst/>
          </a:prstGeom>
          <a:ln w="38100">
            <a:solidFill>
              <a:schemeClr val="tx2"/>
            </a:solidFill>
          </a:ln>
        </p:spPr>
        <p:style>
          <a:lnRef idx="3">
            <a:schemeClr val="accent5"/>
          </a:lnRef>
          <a:fillRef idx="0">
            <a:schemeClr val="accent5"/>
          </a:fillRef>
          <a:effectRef idx="2">
            <a:schemeClr val="accent5"/>
          </a:effectRef>
          <a:fontRef idx="minor">
            <a:schemeClr val="tx1"/>
          </a:fontRef>
        </p:style>
      </p:cxnSp>
      <p:sp>
        <p:nvSpPr>
          <p:cNvPr id="3" name="Text Placeholder 2"/>
          <p:cNvSpPr>
            <a:spLocks noGrp="1"/>
          </p:cNvSpPr>
          <p:nvPr>
            <p:ph type="body" idx="1" hasCustomPrompt="1"/>
          </p:nvPr>
        </p:nvSpPr>
        <p:spPr>
          <a:xfrm>
            <a:off x="831850" y="5033963"/>
            <a:ext cx="10515600" cy="1296987"/>
          </a:xfrm>
        </p:spPr>
        <p:txBody>
          <a:bodyPr>
            <a:normAutofit/>
          </a:bodyPr>
          <a:lstStyle>
            <a:lvl1pPr marL="0" indent="0" algn="ctr">
              <a:buNone/>
              <a:defRPr sz="28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closing message or information, or delete if not needed.</a:t>
            </a:r>
          </a:p>
        </p:txBody>
      </p:sp>
    </p:spTree>
    <p:extLst>
      <p:ext uri="{BB962C8B-B14F-4D97-AF65-F5344CB8AC3E}">
        <p14:creationId xmlns:p14="http://schemas.microsoft.com/office/powerpoint/2010/main" val="238424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descr="Decorative"/>
          <p:cNvSpPr/>
          <p:nvPr userDrawn="1"/>
        </p:nvSpPr>
        <p:spPr>
          <a:xfrm>
            <a:off x="0" y="0"/>
            <a:ext cx="12192000" cy="4562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ecorative">
            <a:extLst>
              <a:ext uri="{FF2B5EF4-FFF2-40B4-BE49-F238E27FC236}">
                <a16:creationId xmlns:a16="http://schemas.microsoft.com/office/drawing/2014/main" id="{4519419B-DBEF-D34B-8DB0-68541789A69E}"/>
              </a:ext>
            </a:extLst>
          </p:cNvPr>
          <p:cNvPicPr>
            <a:picLocks noChangeAspect="1"/>
          </p:cNvPicPr>
          <p:nvPr userDrawn="1"/>
        </p:nvPicPr>
        <p:blipFill>
          <a:blip r:embed="rId2"/>
          <a:stretch>
            <a:fillRect/>
          </a:stretch>
        </p:blipFill>
        <p:spPr>
          <a:xfrm>
            <a:off x="10519094" y="230188"/>
            <a:ext cx="1445224" cy="669085"/>
          </a:xfrm>
          <a:prstGeom prst="rect">
            <a:avLst/>
          </a:prstGeom>
        </p:spPr>
      </p:pic>
      <p:sp>
        <p:nvSpPr>
          <p:cNvPr id="2" name="Title 1"/>
          <p:cNvSpPr>
            <a:spLocks noGrp="1"/>
          </p:cNvSpPr>
          <p:nvPr>
            <p:ph type="title" hasCustomPrompt="1"/>
          </p:nvPr>
        </p:nvSpPr>
        <p:spPr>
          <a:xfrm>
            <a:off x="831850" y="1709738"/>
            <a:ext cx="10515600" cy="2852737"/>
          </a:xfrm>
        </p:spPr>
        <p:txBody>
          <a:bodyPr anchor="b"/>
          <a:lstStyle>
            <a:lvl1pPr>
              <a:defRPr sz="6000">
                <a:solidFill>
                  <a:schemeClr val="bg1"/>
                </a:solidFill>
              </a:defRPr>
            </a:lvl1pPr>
          </a:lstStyle>
          <a:p>
            <a:r>
              <a:rPr lang="en-US"/>
              <a:t>Section Heading</a:t>
            </a:r>
          </a:p>
        </p:txBody>
      </p:sp>
      <p:cxnSp>
        <p:nvCxnSpPr>
          <p:cNvPr id="6" name="Straight Connector 5" descr="Decorative"/>
          <p:cNvCxnSpPr/>
          <p:nvPr userDrawn="1"/>
        </p:nvCxnSpPr>
        <p:spPr>
          <a:xfrm flipH="1">
            <a:off x="0" y="4679950"/>
            <a:ext cx="12192000" cy="0"/>
          </a:xfrm>
          <a:prstGeom prst="line">
            <a:avLst/>
          </a:prstGeom>
          <a:ln w="38100">
            <a:solidFill>
              <a:schemeClr val="accent5">
                <a:lumMod val="50000"/>
              </a:schemeClr>
            </a:solidFill>
          </a:ln>
        </p:spPr>
        <p:style>
          <a:lnRef idx="3">
            <a:schemeClr val="accent5"/>
          </a:lnRef>
          <a:fillRef idx="0">
            <a:schemeClr val="accent5"/>
          </a:fillRef>
          <a:effectRef idx="2">
            <a:schemeClr val="accent5"/>
          </a:effectRef>
          <a:fontRef idx="minor">
            <a:schemeClr val="tx1"/>
          </a:fontRef>
        </p:style>
      </p:cxnSp>
      <p:sp>
        <p:nvSpPr>
          <p:cNvPr id="3" name="Text Placeholder 2"/>
          <p:cNvSpPr>
            <a:spLocks noGrp="1"/>
          </p:cNvSpPr>
          <p:nvPr>
            <p:ph type="body" idx="1" hasCustomPrompt="1"/>
          </p:nvPr>
        </p:nvSpPr>
        <p:spPr>
          <a:xfrm>
            <a:off x="831850" y="4792663"/>
            <a:ext cx="10515600" cy="1296987"/>
          </a:xfrm>
        </p:spPr>
        <p:txBody>
          <a:bodyPr/>
          <a:lstStyle>
            <a:lvl1pPr marL="0" indent="0">
              <a:buNone/>
              <a:defRPr sz="2400"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or delete if not needed.</a:t>
            </a:r>
          </a:p>
        </p:txBody>
      </p:sp>
    </p:spTree>
    <p:extLst>
      <p:ext uri="{BB962C8B-B14F-4D97-AF65-F5344CB8AC3E}">
        <p14:creationId xmlns:p14="http://schemas.microsoft.com/office/powerpoint/2010/main" val="224674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9666"/>
            <a:ext cx="10515600" cy="4630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Veterans’ Employment and Training Service</a:t>
            </a:r>
          </a:p>
        </p:txBody>
      </p:sp>
      <p:sp>
        <p:nvSpPr>
          <p:cNvPr id="6" name="Slide Number Placeholder 5"/>
          <p:cNvSpPr>
            <a:spLocks noGrp="1"/>
          </p:cNvSpPr>
          <p:nvPr>
            <p:ph type="sldNum" sz="quarter" idx="12"/>
          </p:nvPr>
        </p:nvSpPr>
        <p:spPr/>
        <p:txBody>
          <a:bodyPr/>
          <a:lstStyle/>
          <a:p>
            <a:fld id="{9F533A62-0560-4741-9272-0FF595F394C3}" type="slidenum">
              <a:rPr lang="en-US" smtClean="0"/>
              <a:t>‹#›</a:t>
            </a:fld>
            <a:endParaRPr lang="en-US"/>
          </a:p>
        </p:txBody>
      </p:sp>
      <p:cxnSp>
        <p:nvCxnSpPr>
          <p:cNvPr id="9" name="Straight Connector 8" descr="Decorative"/>
          <p:cNvCxnSpPr/>
          <p:nvPr userDrawn="1"/>
        </p:nvCxnSpPr>
        <p:spPr>
          <a:xfrm>
            <a:off x="838200" y="1286443"/>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38200" y="86001"/>
            <a:ext cx="9684318" cy="1325563"/>
          </a:xfrm>
        </p:spPr>
        <p:txBody>
          <a:bodyPr/>
          <a:lstStyle/>
          <a:p>
            <a:r>
              <a:rPr lang="en-US"/>
              <a:t>Click to edit Master title style</a:t>
            </a:r>
          </a:p>
        </p:txBody>
      </p:sp>
    </p:spTree>
    <p:extLst>
      <p:ext uri="{BB962C8B-B14F-4D97-AF65-F5344CB8AC3E}">
        <p14:creationId xmlns:p14="http://schemas.microsoft.com/office/powerpoint/2010/main" val="335584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49667"/>
            <a:ext cx="5181600" cy="4627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49667"/>
            <a:ext cx="5181600" cy="4627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Veterans’ Employment and Training Service</a:t>
            </a:r>
          </a:p>
        </p:txBody>
      </p:sp>
      <p:sp>
        <p:nvSpPr>
          <p:cNvPr id="7" name="Slide Number Placeholder 6"/>
          <p:cNvSpPr>
            <a:spLocks noGrp="1"/>
          </p:cNvSpPr>
          <p:nvPr>
            <p:ph type="sldNum" sz="quarter" idx="12"/>
          </p:nvPr>
        </p:nvSpPr>
        <p:spPr/>
        <p:txBody>
          <a:bodyPr/>
          <a:lstStyle/>
          <a:p>
            <a:fld id="{9F533A62-0560-4741-9272-0FF595F394C3}" type="slidenum">
              <a:rPr lang="en-US" smtClean="0"/>
              <a:t>‹#›</a:t>
            </a:fld>
            <a:endParaRPr lang="en-US"/>
          </a:p>
        </p:txBody>
      </p:sp>
      <p:cxnSp>
        <p:nvCxnSpPr>
          <p:cNvPr id="9" name="Straight Connector 8" descr="Decorative"/>
          <p:cNvCxnSpPr/>
          <p:nvPr userDrawn="1"/>
        </p:nvCxnSpPr>
        <p:spPr>
          <a:xfrm>
            <a:off x="838200" y="1286443"/>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50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322831"/>
            <a:ext cx="5157787" cy="823912"/>
          </a:xfrm>
          <a:solidFill>
            <a:schemeClr val="tx2"/>
          </a:solidFill>
        </p:spPr>
        <p:txBody>
          <a:bodyPr anchor="ctr">
            <a:normAutofit/>
          </a:bodyPr>
          <a:lstStyle>
            <a:lvl1pPr marL="0" indent="0">
              <a:buNone/>
              <a:defRPr sz="26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3"/>
          <p:cNvSpPr>
            <a:spLocks noGrp="1"/>
          </p:cNvSpPr>
          <p:nvPr>
            <p:ph sz="half" idx="2"/>
          </p:nvPr>
        </p:nvSpPr>
        <p:spPr>
          <a:xfrm>
            <a:off x="839788" y="2194868"/>
            <a:ext cx="5157787" cy="4085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322831"/>
            <a:ext cx="5183188" cy="823912"/>
          </a:xfrm>
          <a:solidFill>
            <a:schemeClr val="tx2"/>
          </a:solidFill>
        </p:spPr>
        <p:txBody>
          <a:bodyPr anchor="ctr">
            <a:normAutofit/>
          </a:bodyPr>
          <a:lstStyle>
            <a:lvl1pPr marL="0" indent="0">
              <a:buNone/>
              <a:defRPr sz="26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5"/>
          <p:cNvSpPr>
            <a:spLocks noGrp="1"/>
          </p:cNvSpPr>
          <p:nvPr>
            <p:ph sz="quarter" idx="4"/>
          </p:nvPr>
        </p:nvSpPr>
        <p:spPr>
          <a:xfrm>
            <a:off x="6172200" y="2194868"/>
            <a:ext cx="5183188" cy="40850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Veterans’ Employment and Training Service</a:t>
            </a:r>
          </a:p>
        </p:txBody>
      </p:sp>
      <p:sp>
        <p:nvSpPr>
          <p:cNvPr id="9" name="Slide Number Placeholder 8"/>
          <p:cNvSpPr>
            <a:spLocks noGrp="1"/>
          </p:cNvSpPr>
          <p:nvPr>
            <p:ph type="sldNum" sz="quarter" idx="12"/>
          </p:nvPr>
        </p:nvSpPr>
        <p:spPr/>
        <p:txBody>
          <a:bodyPr/>
          <a:lstStyle/>
          <a:p>
            <a:fld id="{9F533A62-0560-4741-9272-0FF595F394C3}" type="slidenum">
              <a:rPr lang="en-US" smtClean="0"/>
              <a:t>‹#›</a:t>
            </a:fld>
            <a:endParaRPr lang="en-US"/>
          </a:p>
        </p:txBody>
      </p:sp>
      <p:sp>
        <p:nvSpPr>
          <p:cNvPr id="10" name="Title 1"/>
          <p:cNvSpPr txBox="1">
            <a:spLocks/>
          </p:cNvSpPr>
          <p:nvPr userDrawn="1"/>
        </p:nvSpPr>
        <p:spPr>
          <a:xfrm>
            <a:off x="838200" y="86001"/>
            <a:ext cx="96843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Franklin Gothic Medium" panose="020B0603020102020204"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411224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a:t>
            </a:fld>
            <a:endParaRPr lang="en-US"/>
          </a:p>
        </p:txBody>
      </p:sp>
      <p:cxnSp>
        <p:nvCxnSpPr>
          <p:cNvPr id="7" name="Straight Connector 6" descr="Decorative"/>
          <p:cNvCxnSpPr/>
          <p:nvPr userDrawn="1"/>
        </p:nvCxnSpPr>
        <p:spPr>
          <a:xfrm>
            <a:off x="838200" y="1286443"/>
            <a:ext cx="3987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27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242144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5" name="Rectangle 4" descr="Decorative"/>
          <p:cNvSpPr/>
          <p:nvPr userDrawn="1"/>
        </p:nvSpPr>
        <p:spPr>
          <a:xfrm>
            <a:off x="10388906" y="-1"/>
            <a:ext cx="1803094" cy="1002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a:t>
            </a:fld>
            <a:endParaRPr lang="en-US"/>
          </a:p>
        </p:txBody>
      </p:sp>
    </p:spTree>
    <p:extLst>
      <p:ext uri="{BB962C8B-B14F-4D97-AF65-F5344CB8AC3E}">
        <p14:creationId xmlns:p14="http://schemas.microsoft.com/office/powerpoint/2010/main" val="227735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001"/>
            <a:ext cx="9684318"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descr="Decorative"/>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522518" y="230188"/>
            <a:ext cx="1441800" cy="669085"/>
          </a:xfrm>
          <a:prstGeom prst="rect">
            <a:avLst/>
          </a:prstGeom>
        </p:spPr>
      </p:pic>
      <p:sp>
        <p:nvSpPr>
          <p:cNvPr id="3" name="Text Placeholder 2"/>
          <p:cNvSpPr>
            <a:spLocks noGrp="1"/>
          </p:cNvSpPr>
          <p:nvPr>
            <p:ph type="body" idx="1"/>
          </p:nvPr>
        </p:nvSpPr>
        <p:spPr>
          <a:xfrm>
            <a:off x="838200" y="1546501"/>
            <a:ext cx="10515600" cy="46906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2"/>
                </a:solidFill>
                <a:latin typeface="Franklin Gothic Book" panose="020B0503020102020204" pitchFamily="34" charset="0"/>
              </a:defRPr>
            </a:lvl1pPr>
          </a:lstStyle>
          <a:p>
            <a:r>
              <a:rPr lang="en-US"/>
              <a:t>Veterans’ Employment and Training Service</a:t>
            </a:r>
          </a:p>
        </p:txBody>
      </p:sp>
      <p:sp>
        <p:nvSpPr>
          <p:cNvPr id="6" name="Slide Number Placeholder 5"/>
          <p:cNvSpPr>
            <a:spLocks noGrp="1"/>
          </p:cNvSpPr>
          <p:nvPr>
            <p:ph type="sldNum" sz="quarter" idx="4"/>
          </p:nvPr>
        </p:nvSpPr>
        <p:spPr>
          <a:xfrm>
            <a:off x="10743282" y="6356350"/>
            <a:ext cx="610518" cy="365125"/>
          </a:xfrm>
          <a:prstGeom prst="rect">
            <a:avLst/>
          </a:prstGeom>
        </p:spPr>
        <p:txBody>
          <a:bodyPr vert="horz" lIns="91440" tIns="45720" rIns="91440" bIns="45720" rtlCol="0" anchor="ctr"/>
          <a:lstStyle>
            <a:lvl1pPr algn="r">
              <a:defRPr sz="1200">
                <a:solidFill>
                  <a:schemeClr val="tx2"/>
                </a:solidFill>
                <a:latin typeface="Franklin Gothic Book" panose="020B0503020102020204" pitchFamily="34" charset="0"/>
              </a:defRPr>
            </a:lvl1pPr>
          </a:lstStyle>
          <a:p>
            <a:fld id="{9F533A62-0560-4741-9272-0FF595F394C3}" type="slidenum">
              <a:rPr lang="en-US" smtClean="0"/>
              <a:pPr/>
              <a:t>‹#›</a:t>
            </a:fld>
            <a:endParaRPr lang="en-US"/>
          </a:p>
        </p:txBody>
      </p:sp>
    </p:spTree>
    <p:extLst>
      <p:ext uri="{BB962C8B-B14F-4D97-AF65-F5344CB8AC3E}">
        <p14:creationId xmlns:p14="http://schemas.microsoft.com/office/powerpoint/2010/main" val="9181892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Lst>
  <p:hf hdr="0" dt="0"/>
  <p:txStyles>
    <p:titleStyle>
      <a:lvl1pPr algn="l" defTabSz="914400" rtl="0" eaLnBrk="1" latinLnBrk="0" hangingPunct="1">
        <a:lnSpc>
          <a:spcPct val="90000"/>
        </a:lnSpc>
        <a:spcBef>
          <a:spcPct val="0"/>
        </a:spcBef>
        <a:buNone/>
        <a:defRPr sz="4400" kern="1200">
          <a:solidFill>
            <a:schemeClr val="tx2"/>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2"/>
        </a:buClr>
        <a:buSzPct val="110000"/>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chemeClr val="bg2"/>
        </a:buClr>
        <a:buSzPct val="100000"/>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dol.gov/agencies/vets/serviceproviders/vg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hyperlink" Target="https://secure.login.gov/sign_up/enter_email" TargetMode="External"/><Relationship Id="rId5" Type="http://schemas.openxmlformats.org/officeDocument/2006/relationships/hyperlink" Target="https://www.login.gov/help/" TargetMode="External"/><Relationship Id="rId4" Type="http://schemas.openxmlformats.org/officeDocument/2006/relationships/hyperlink" Target="https://secure.login.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cmp.dol.gov/suite/sites/vgrs" TargetMode="Externa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cmp.dol.gov/suite/sites/vgrs" TargetMode="Externa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hyperlink" Target="https://secure.login.gov/sign_up/enter_email" TargetMode="External"/><Relationship Id="rId3" Type="http://schemas.openxmlformats.org/officeDocument/2006/relationships/hyperlink" Target="https://www.dol.gov/sites/dolgov/files/VETS/files/HVRP-Participant-Tracking-Sheet-PY2024-v2-0.pdf" TargetMode="External"/><Relationship Id="rId7" Type="http://schemas.openxmlformats.org/officeDocument/2006/relationships/hyperlink" Target="https://secure.login.gov/" TargetMode="External"/><Relationship Id="rId2" Type="http://schemas.openxmlformats.org/officeDocument/2006/relationships/hyperlink" Target="https://www.dol.gov/agencies/vets/serviceproviders/vgrs" TargetMode="Externa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hyperlink" Target="https://www.dol.gov/agencies/vets/programs/hvrp/glossary-of-terms" TargetMode="External"/><Relationship Id="rId10" Type="http://schemas.openxmlformats.org/officeDocument/2006/relationships/image" Target="../media/image5.png"/><Relationship Id="rId4" Type="http://schemas.openxmlformats.org/officeDocument/2006/relationships/hyperlink" Target="https://www.dol.gov/sites/dolgov/files/VETS/files/HVRP-Quarterly-Performance-Report-Desk-Guide-Revised-2024-with-Formulas.pdf" TargetMode="External"/><Relationship Id="rId9" Type="http://schemas.openxmlformats.org/officeDocument/2006/relationships/hyperlink" Target="https://www.login.gov/hel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A689D-9886-6E3C-249E-A9394C8A7966}"/>
              </a:ext>
            </a:extLst>
          </p:cNvPr>
          <p:cNvSpPr>
            <a:spLocks noGrp="1"/>
          </p:cNvSpPr>
          <p:nvPr>
            <p:ph type="title"/>
          </p:nvPr>
        </p:nvSpPr>
        <p:spPr/>
        <p:txBody>
          <a:bodyPr/>
          <a:lstStyle/>
          <a:p>
            <a:r>
              <a:rPr lang="en-US"/>
              <a:t>Welcome to the VGRS Grantee Training!</a:t>
            </a:r>
          </a:p>
        </p:txBody>
      </p:sp>
      <p:sp>
        <p:nvSpPr>
          <p:cNvPr id="2" name="Content Placeholder 1">
            <a:extLst>
              <a:ext uri="{FF2B5EF4-FFF2-40B4-BE49-F238E27FC236}">
                <a16:creationId xmlns:a16="http://schemas.microsoft.com/office/drawing/2014/main" id="{ACAA7000-EFD2-72FB-7E69-9E60C35F12D2}"/>
              </a:ext>
            </a:extLst>
          </p:cNvPr>
          <p:cNvSpPr>
            <a:spLocks noGrp="1"/>
          </p:cNvSpPr>
          <p:nvPr>
            <p:ph idx="1"/>
          </p:nvPr>
        </p:nvSpPr>
        <p:spPr/>
        <p:txBody>
          <a:bodyPr>
            <a:normAutofit/>
          </a:bodyPr>
          <a:lstStyle/>
          <a:p>
            <a:pPr marL="342900" marR="0" lvl="0" indent="-342900">
              <a:spcAft>
                <a:spcPts val="0"/>
              </a:spcAft>
              <a:buFont typeface="Symbol" panose="05050102010706020507" pitchFamily="18" charset="2"/>
              <a:buChar char=""/>
            </a:pPr>
            <a:r>
              <a:rPr lang="en-US" dirty="0">
                <a:effectLst/>
                <a:latin typeface="+mn-lt"/>
                <a:ea typeface="Times New Roman" panose="02020603050405020304" pitchFamily="18" charset="0"/>
                <a:cs typeface="Aptos" panose="020B0004020202020204" pitchFamily="34" charset="0"/>
              </a:rPr>
              <a:t>This session is being recorded</a:t>
            </a:r>
            <a:endParaRPr lang="en-US" dirty="0">
              <a:effectLst/>
              <a:latin typeface="+mn-lt"/>
              <a:ea typeface="Aptos" panose="020B0004020202020204" pitchFamily="34" charset="0"/>
              <a:cs typeface="Aptos" panose="020B0004020202020204" pitchFamily="34" charset="0"/>
            </a:endParaRPr>
          </a:p>
          <a:p>
            <a:pPr marL="342900" marR="0" lvl="0" indent="-342900">
              <a:spcAft>
                <a:spcPts val="0"/>
              </a:spcAft>
              <a:buFont typeface="Symbol" panose="05050102010706020507" pitchFamily="18" charset="2"/>
              <a:buChar char=""/>
            </a:pPr>
            <a:r>
              <a:rPr lang="en-US" dirty="0">
                <a:effectLst/>
                <a:latin typeface="+mn-lt"/>
                <a:ea typeface="Times New Roman" panose="02020603050405020304" pitchFamily="18" charset="0"/>
                <a:cs typeface="Aptos" panose="020B0004020202020204" pitchFamily="34" charset="0"/>
              </a:rPr>
              <a:t>Please mute all microphones</a:t>
            </a:r>
            <a:endParaRPr lang="en-US" dirty="0">
              <a:effectLst/>
              <a:latin typeface="+mn-lt"/>
              <a:ea typeface="Aptos" panose="020B0004020202020204" pitchFamily="34" charset="0"/>
              <a:cs typeface="Aptos" panose="020B0004020202020204" pitchFamily="34" charset="0"/>
            </a:endParaRPr>
          </a:p>
          <a:p>
            <a:pPr marL="342900" marR="0" lvl="0" indent="-342900">
              <a:spcAft>
                <a:spcPts val="0"/>
              </a:spcAft>
              <a:buFont typeface="Symbol" panose="05050102010706020507" pitchFamily="18" charset="2"/>
              <a:buChar char=""/>
            </a:pPr>
            <a:r>
              <a:rPr lang="en-US" dirty="0">
                <a:effectLst/>
                <a:latin typeface="+mn-lt"/>
                <a:ea typeface="Times New Roman" panose="02020603050405020304" pitchFamily="18" charset="0"/>
                <a:cs typeface="Aptos" panose="020B0004020202020204" pitchFamily="34" charset="0"/>
              </a:rPr>
              <a:t>Place all questions or comments in the “chat” for discussion at the end of the presentation, if time permits. If we do not get to your question today, it will be answered via email, within the Q&amp;A document provided to attendees, or by other means. </a:t>
            </a:r>
            <a:endParaRPr lang="en-US" dirty="0">
              <a:effectLst/>
              <a:latin typeface="+mn-lt"/>
              <a:ea typeface="Aptos" panose="020B0004020202020204" pitchFamily="34" charset="0"/>
              <a:cs typeface="Aptos" panose="020B0004020202020204" pitchFamily="34" charset="0"/>
            </a:endParaRPr>
          </a:p>
          <a:p>
            <a:pPr marL="342900" marR="0" lvl="0" indent="-342900">
              <a:spcAft>
                <a:spcPts val="0"/>
              </a:spcAft>
              <a:buFont typeface="Symbol" panose="05050102010706020507" pitchFamily="18" charset="2"/>
              <a:buChar char=""/>
            </a:pPr>
            <a:r>
              <a:rPr lang="en-US" dirty="0">
                <a:latin typeface="+mn-lt"/>
                <a:ea typeface="Times New Roman" panose="02020603050405020304" pitchFamily="18" charset="0"/>
                <a:cs typeface="Aptos" panose="020B0004020202020204" pitchFamily="34" charset="0"/>
              </a:rPr>
              <a:t>Links to</a:t>
            </a:r>
            <a:r>
              <a:rPr lang="en-US" dirty="0">
                <a:effectLst/>
                <a:latin typeface="+mn-lt"/>
                <a:ea typeface="Times New Roman" panose="02020603050405020304" pitchFamily="18" charset="0"/>
                <a:cs typeface="Aptos" panose="020B0004020202020204" pitchFamily="34" charset="0"/>
              </a:rPr>
              <a:t> this slide deck and the recordings for each training session will be published on the </a:t>
            </a:r>
            <a:r>
              <a:rPr lang="en-US" dirty="0">
                <a:hlinkClick r:id="rId2"/>
              </a:rPr>
              <a:t>VETS Grantee Reporting System | U.S. Department of Labor (dol.gov)</a:t>
            </a:r>
            <a:r>
              <a:rPr lang="en-US" dirty="0">
                <a:effectLst/>
                <a:latin typeface="+mn-lt"/>
                <a:ea typeface="Times New Roman" panose="02020603050405020304" pitchFamily="18" charset="0"/>
                <a:cs typeface="Aptos" panose="020B0004020202020204" pitchFamily="34" charset="0"/>
              </a:rPr>
              <a:t> </a:t>
            </a:r>
            <a:r>
              <a:rPr lang="en-US" dirty="0">
                <a:latin typeface="+mn-lt"/>
                <a:ea typeface="Times New Roman" panose="02020603050405020304" pitchFamily="18" charset="0"/>
                <a:cs typeface="Aptos" panose="020B0004020202020204" pitchFamily="34" charset="0"/>
              </a:rPr>
              <a:t>no later than</a:t>
            </a:r>
            <a:r>
              <a:rPr lang="en-US" dirty="0">
                <a:effectLst/>
                <a:latin typeface="+mn-lt"/>
                <a:ea typeface="Times New Roman" panose="02020603050405020304" pitchFamily="18" charset="0"/>
                <a:cs typeface="Aptos" panose="020B0004020202020204" pitchFamily="34" charset="0"/>
              </a:rPr>
              <a:t> </a:t>
            </a:r>
            <a:r>
              <a:rPr lang="en-US" dirty="0">
                <a:latin typeface="+mn-lt"/>
                <a:ea typeface="Times New Roman" panose="02020603050405020304" pitchFamily="18" charset="0"/>
                <a:cs typeface="Aptos" panose="020B0004020202020204" pitchFamily="34" charset="0"/>
              </a:rPr>
              <a:t>August 23.</a:t>
            </a:r>
            <a:endParaRPr lang="en-US" dirty="0">
              <a:effectLst/>
              <a:latin typeface="+mn-lt"/>
              <a:ea typeface="Aptos" panose="020B0004020202020204" pitchFamily="34" charset="0"/>
              <a:cs typeface="Aptos" panose="020B0004020202020204" pitchFamily="34" charset="0"/>
            </a:endParaRPr>
          </a:p>
        </p:txBody>
      </p:sp>
      <p:sp>
        <p:nvSpPr>
          <p:cNvPr id="4" name="Footer Placeholder 3">
            <a:extLst>
              <a:ext uri="{FF2B5EF4-FFF2-40B4-BE49-F238E27FC236}">
                <a16:creationId xmlns:a16="http://schemas.microsoft.com/office/drawing/2014/main" id="{2FCDFCEE-5860-F49C-C95C-C31DA50B7E3F}"/>
              </a:ext>
            </a:extLst>
          </p:cNvPr>
          <p:cNvSpPr>
            <a:spLocks noGrp="1"/>
          </p:cNvSpPr>
          <p:nvPr>
            <p:ph type="ftr" sz="quarter" idx="11"/>
          </p:nvPr>
        </p:nvSpPr>
        <p:spPr/>
        <p:txBody>
          <a:bodyPr/>
          <a:lstStyle/>
          <a:p>
            <a:r>
              <a:rPr lang="en-US"/>
              <a:t>Veterans’ Employment and Training Service</a:t>
            </a:r>
          </a:p>
        </p:txBody>
      </p:sp>
      <p:sp>
        <p:nvSpPr>
          <p:cNvPr id="5" name="Slide Number Placeholder 4">
            <a:extLst>
              <a:ext uri="{FF2B5EF4-FFF2-40B4-BE49-F238E27FC236}">
                <a16:creationId xmlns:a16="http://schemas.microsoft.com/office/drawing/2014/main" id="{52B67901-48D9-27E5-2E92-955E76FBECC8}"/>
              </a:ext>
            </a:extLst>
          </p:cNvPr>
          <p:cNvSpPr>
            <a:spLocks noGrp="1"/>
          </p:cNvSpPr>
          <p:nvPr>
            <p:ph type="sldNum" sz="quarter" idx="12"/>
          </p:nvPr>
        </p:nvSpPr>
        <p:spPr/>
        <p:txBody>
          <a:bodyPr/>
          <a:lstStyle/>
          <a:p>
            <a:fld id="{9F533A62-0560-4741-9272-0FF595F394C3}" type="slidenum">
              <a:rPr lang="en-US" smtClean="0"/>
              <a:t>1</a:t>
            </a:fld>
            <a:endParaRPr lang="en-US"/>
          </a:p>
        </p:txBody>
      </p:sp>
    </p:spTree>
    <p:extLst>
      <p:ext uri="{BB962C8B-B14F-4D97-AF65-F5344CB8AC3E}">
        <p14:creationId xmlns:p14="http://schemas.microsoft.com/office/powerpoint/2010/main" val="300759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540104-3711-E2FF-DAB4-24E1E1CF2AAE}"/>
              </a:ext>
            </a:extLst>
          </p:cNvPr>
          <p:cNvSpPr>
            <a:spLocks noGrp="1"/>
          </p:cNvSpPr>
          <p:nvPr>
            <p:ph type="title"/>
          </p:nvPr>
        </p:nvSpPr>
        <p:spPr/>
        <p:txBody>
          <a:bodyPr/>
          <a:lstStyle/>
          <a:p>
            <a:r>
              <a:rPr lang="en-US"/>
              <a:t>User Management</a:t>
            </a:r>
          </a:p>
        </p:txBody>
      </p:sp>
      <p:sp>
        <p:nvSpPr>
          <p:cNvPr id="7" name="Text Placeholder 6">
            <a:extLst>
              <a:ext uri="{FF2B5EF4-FFF2-40B4-BE49-F238E27FC236}">
                <a16:creationId xmlns:a16="http://schemas.microsoft.com/office/drawing/2014/main" id="{7C57259B-AA64-61EA-9E8D-B57382A45AA5}"/>
              </a:ext>
            </a:extLst>
          </p:cNvPr>
          <p:cNvSpPr>
            <a:spLocks noGrp="1"/>
          </p:cNvSpPr>
          <p:nvPr>
            <p:ph type="body" idx="1"/>
          </p:nvPr>
        </p:nvSpPr>
        <p:spPr/>
        <p:txBody>
          <a:bodyPr/>
          <a:lstStyle/>
          <a:p>
            <a:endParaRPr lang="en-US"/>
          </a:p>
        </p:txBody>
      </p:sp>
      <p:sp>
        <p:nvSpPr>
          <p:cNvPr id="3" name="Footer Placeholder 2">
            <a:extLst>
              <a:ext uri="{FF2B5EF4-FFF2-40B4-BE49-F238E27FC236}">
                <a16:creationId xmlns:a16="http://schemas.microsoft.com/office/drawing/2014/main" id="{0ACD444E-37CD-44A4-083E-EC90B91DCD15}"/>
              </a:ext>
            </a:extLst>
          </p:cNvPr>
          <p:cNvSpPr>
            <a:spLocks noGrp="1"/>
          </p:cNvSpPr>
          <p:nvPr>
            <p:ph type="ftr" sz="quarter" idx="4294967295"/>
          </p:nvPr>
        </p:nvSpPr>
        <p:spPr>
          <a:xfrm>
            <a:off x="0" y="6356350"/>
            <a:ext cx="7315200" cy="365125"/>
          </a:xfrm>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DC8ADA1E-84D1-F797-D13E-AC3596D25140}"/>
              </a:ext>
            </a:extLst>
          </p:cNvPr>
          <p:cNvSpPr>
            <a:spLocks noGrp="1"/>
          </p:cNvSpPr>
          <p:nvPr>
            <p:ph type="sldNum" sz="quarter" idx="4294967295"/>
          </p:nvPr>
        </p:nvSpPr>
        <p:spPr>
          <a:xfrm>
            <a:off x="11580813" y="6356350"/>
            <a:ext cx="611187" cy="365125"/>
          </a:xfrm>
        </p:spPr>
        <p:txBody>
          <a:bodyPr/>
          <a:lstStyle/>
          <a:p>
            <a:fld id="{9F533A62-0560-4741-9272-0FF595F394C3}" type="slidenum">
              <a:rPr lang="en-US" smtClean="0"/>
              <a:t>10</a:t>
            </a:fld>
            <a:endParaRPr lang="en-US"/>
          </a:p>
        </p:txBody>
      </p:sp>
    </p:spTree>
    <p:extLst>
      <p:ext uri="{BB962C8B-B14F-4D97-AF65-F5344CB8AC3E}">
        <p14:creationId xmlns:p14="http://schemas.microsoft.com/office/powerpoint/2010/main" val="75645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BF33AB-9017-4150-F020-0FB2CC428F00}"/>
              </a:ext>
            </a:extLst>
          </p:cNvPr>
          <p:cNvSpPr>
            <a:spLocks noGrp="1"/>
          </p:cNvSpPr>
          <p:nvPr>
            <p:ph type="title"/>
          </p:nvPr>
        </p:nvSpPr>
        <p:spPr/>
        <p:txBody>
          <a:bodyPr/>
          <a:lstStyle/>
          <a:p>
            <a:r>
              <a:rPr lang="en-US"/>
              <a:t>Grantee Staff Role</a:t>
            </a:r>
          </a:p>
        </p:txBody>
      </p:sp>
      <p:sp>
        <p:nvSpPr>
          <p:cNvPr id="2" name="Content Placeholder 1">
            <a:extLst>
              <a:ext uri="{FF2B5EF4-FFF2-40B4-BE49-F238E27FC236}">
                <a16:creationId xmlns:a16="http://schemas.microsoft.com/office/drawing/2014/main" id="{33527EC8-6EE9-4154-F904-EE75FB2B430B}"/>
              </a:ext>
            </a:extLst>
          </p:cNvPr>
          <p:cNvSpPr>
            <a:spLocks noGrp="1"/>
          </p:cNvSpPr>
          <p:nvPr>
            <p:ph idx="1"/>
          </p:nvPr>
        </p:nvSpPr>
        <p:spPr/>
        <p:txBody>
          <a:bodyPr vert="horz" lIns="91440" tIns="45720" rIns="91440" bIns="45720" rtlCol="0" anchor="t">
            <a:normAutofit/>
          </a:bodyPr>
          <a:lstStyle/>
          <a:p>
            <a:pPr marL="0" indent="0">
              <a:lnSpc>
                <a:spcPct val="100000"/>
              </a:lnSpc>
              <a:spcAft>
                <a:spcPts val="2400"/>
              </a:spcAft>
              <a:buNone/>
            </a:pPr>
            <a:r>
              <a:rPr lang="en-US" sz="1900" i="1">
                <a:latin typeface="+mn-lt"/>
              </a:rPr>
              <a:t>Grant recipient staff members who provide budgetary, participant/enrollment data, and narratives for quarterly Performance Reports (PRs)</a:t>
            </a:r>
          </a:p>
          <a:p>
            <a:r>
              <a:rPr lang="en-US" sz="2400">
                <a:latin typeface="+mn-lt"/>
              </a:rPr>
              <a:t>Permission to access only those grants they have been assigned to by VETS staff</a:t>
            </a:r>
          </a:p>
          <a:p>
            <a:r>
              <a:rPr lang="en-US" sz="2400">
                <a:latin typeface="+mn-lt"/>
              </a:rPr>
              <a:t>Read-only access to permitted VGRS records/data (e.g. Grantee Organization, Grant Record - Summary and Goals modules)</a:t>
            </a:r>
            <a:endParaRPr lang="en-US" sz="2400">
              <a:latin typeface="+mn-lt"/>
              <a:cs typeface="Calibri"/>
            </a:endParaRPr>
          </a:p>
          <a:p>
            <a:r>
              <a:rPr lang="en-US" sz="2400">
                <a:latin typeface="+mn-lt"/>
              </a:rPr>
              <a:t>Create/Manage access to permitted Grant (e.g. Budget, Participants, Enrollments, Personnel, etc.)</a:t>
            </a:r>
          </a:p>
          <a:p>
            <a:r>
              <a:rPr lang="en-US" sz="2400">
                <a:latin typeface="+mn-lt"/>
              </a:rPr>
              <a:t>Create/Manage/Submit Performance Reports (PRs)</a:t>
            </a:r>
          </a:p>
          <a:p>
            <a:r>
              <a:rPr lang="en-US" sz="2400">
                <a:latin typeface="+mn-lt"/>
              </a:rPr>
              <a:t>A grant must have at least one Grantee Staff user assigned to it to complete and submit the quarterly PR</a:t>
            </a:r>
          </a:p>
          <a:p>
            <a:endParaRPr lang="en-US" sz="1600">
              <a:latin typeface="+mn-lt"/>
            </a:endParaRPr>
          </a:p>
        </p:txBody>
      </p:sp>
      <p:sp>
        <p:nvSpPr>
          <p:cNvPr id="3" name="Footer Placeholder 2">
            <a:extLst>
              <a:ext uri="{FF2B5EF4-FFF2-40B4-BE49-F238E27FC236}">
                <a16:creationId xmlns:a16="http://schemas.microsoft.com/office/drawing/2014/main" id="{8D873524-A5BD-B276-D123-F32E777D1B75}"/>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6D5482C-49FD-CBBA-E5FE-73F4FA541B56}"/>
              </a:ext>
            </a:extLst>
          </p:cNvPr>
          <p:cNvSpPr>
            <a:spLocks noGrp="1"/>
          </p:cNvSpPr>
          <p:nvPr>
            <p:ph type="sldNum" sz="quarter" idx="12"/>
          </p:nvPr>
        </p:nvSpPr>
        <p:spPr/>
        <p:txBody>
          <a:bodyPr/>
          <a:lstStyle/>
          <a:p>
            <a:fld id="{9F533A62-0560-4741-9272-0FF595F394C3}" type="slidenum">
              <a:rPr lang="en-US" smtClean="0"/>
              <a:t>11</a:t>
            </a:fld>
            <a:endParaRPr lang="en-US"/>
          </a:p>
        </p:txBody>
      </p:sp>
    </p:spTree>
    <p:extLst>
      <p:ext uri="{BB962C8B-B14F-4D97-AF65-F5344CB8AC3E}">
        <p14:creationId xmlns:p14="http://schemas.microsoft.com/office/powerpoint/2010/main" val="68864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a:t>Grantee Staff Users</a:t>
            </a:r>
          </a:p>
        </p:txBody>
      </p:sp>
      <p:sp>
        <p:nvSpPr>
          <p:cNvPr id="2" name="Content Placeholder 1"/>
          <p:cNvSpPr>
            <a:spLocks noGrp="1"/>
          </p:cNvSpPr>
          <p:nvPr>
            <p:ph idx="1"/>
          </p:nvPr>
        </p:nvSpPr>
        <p:spPr>
          <a:xfrm>
            <a:off x="800100" y="1386992"/>
            <a:ext cx="10515600" cy="4944786"/>
          </a:xfrm>
        </p:spPr>
        <p:txBody>
          <a:bodyPr vert="horz" lIns="91440" tIns="45720" rIns="91440" bIns="45720" rtlCol="0" anchor="t">
            <a:noAutofit/>
          </a:bodyPr>
          <a:lstStyle/>
          <a:p>
            <a:pPr>
              <a:lnSpc>
                <a:spcPct val="125000"/>
              </a:lnSpc>
              <a:spcBef>
                <a:spcPts val="0"/>
              </a:spcBef>
            </a:pPr>
            <a:r>
              <a:rPr lang="en-US" sz="2400">
                <a:latin typeface="+mn-lt"/>
              </a:rPr>
              <a:t>There is a limit of </a:t>
            </a:r>
            <a:r>
              <a:rPr lang="en-US" sz="2400" b="1" u="sng">
                <a:latin typeface="+mn-lt"/>
              </a:rPr>
              <a:t>four</a:t>
            </a:r>
            <a:r>
              <a:rPr lang="en-US" sz="2400">
                <a:latin typeface="+mn-lt"/>
              </a:rPr>
              <a:t> (4) grantee users </a:t>
            </a:r>
            <a:r>
              <a:rPr lang="en-US" sz="2400" b="1" u="sng">
                <a:latin typeface="+mn-lt"/>
              </a:rPr>
              <a:t>per grant</a:t>
            </a:r>
            <a:r>
              <a:rPr lang="en-US" sz="2400">
                <a:latin typeface="+mn-lt"/>
              </a:rPr>
              <a:t>. </a:t>
            </a:r>
          </a:p>
          <a:p>
            <a:pPr lvl="1">
              <a:lnSpc>
                <a:spcPct val="125000"/>
              </a:lnSpc>
              <a:spcBef>
                <a:spcPts val="0"/>
              </a:spcBef>
            </a:pPr>
            <a:r>
              <a:rPr lang="en-US" sz="1800">
                <a:latin typeface="+mn-lt"/>
              </a:rPr>
              <a:t>User access is established at the individual grant level, not the organization level. </a:t>
            </a:r>
          </a:p>
          <a:p>
            <a:pPr lvl="1">
              <a:lnSpc>
                <a:spcPct val="125000"/>
              </a:lnSpc>
              <a:spcBef>
                <a:spcPts val="0"/>
              </a:spcBef>
            </a:pPr>
            <a:r>
              <a:rPr lang="en-US" sz="1800">
                <a:latin typeface="+mn-lt"/>
              </a:rPr>
              <a:t>For example, if User A is responsible for inputting budget information for three grants, User A will be counted toward one of the four slots available for each grant.  </a:t>
            </a:r>
          </a:p>
          <a:p>
            <a:pPr>
              <a:lnSpc>
                <a:spcPct val="125000"/>
              </a:lnSpc>
              <a:spcBef>
                <a:spcPts val="0"/>
              </a:spcBef>
            </a:pPr>
            <a:r>
              <a:rPr lang="en-US" sz="2400">
                <a:latin typeface="+mn-lt"/>
              </a:rPr>
              <a:t>Any grant that has more than 4 users requesting access may have all users beyond the initial four to be rejected. </a:t>
            </a:r>
          </a:p>
          <a:p>
            <a:pPr lvl="1">
              <a:lnSpc>
                <a:spcPct val="125000"/>
              </a:lnSpc>
              <a:spcBef>
                <a:spcPts val="0"/>
              </a:spcBef>
            </a:pPr>
            <a:r>
              <a:rPr lang="en-US" sz="2000">
                <a:latin typeface="+mn-lt"/>
              </a:rPr>
              <a:t>If you need to assign more than 4 users to the grant, contact your GOTR to discuss options.</a:t>
            </a:r>
          </a:p>
          <a:p>
            <a:pPr>
              <a:lnSpc>
                <a:spcPct val="125000"/>
              </a:lnSpc>
              <a:spcBef>
                <a:spcPts val="0"/>
              </a:spcBef>
            </a:pPr>
            <a:r>
              <a:rPr lang="en-US" sz="2400">
                <a:latin typeface="+mn-lt"/>
              </a:rPr>
              <a:t>Who should request access? Grant personnel who input:</a:t>
            </a:r>
          </a:p>
          <a:p>
            <a:pPr lvl="1">
              <a:lnSpc>
                <a:spcPct val="125000"/>
              </a:lnSpc>
              <a:spcBef>
                <a:spcPts val="0"/>
              </a:spcBef>
            </a:pPr>
            <a:r>
              <a:rPr lang="en-US" sz="2000">
                <a:latin typeface="+mn-lt"/>
              </a:rPr>
              <a:t>Participant, enrollment, training, services, exit and follow-up information; ​</a:t>
            </a:r>
          </a:p>
          <a:p>
            <a:pPr lvl="1">
              <a:lnSpc>
                <a:spcPct val="125000"/>
              </a:lnSpc>
              <a:spcBef>
                <a:spcPts val="0"/>
              </a:spcBef>
            </a:pPr>
            <a:r>
              <a:rPr lang="en-US" sz="2000">
                <a:latin typeface="+mn-lt"/>
              </a:rPr>
              <a:t>Planned budget, actual expenditures, staff hours charged to the grant; and ​</a:t>
            </a:r>
          </a:p>
          <a:p>
            <a:pPr lvl="1">
              <a:lnSpc>
                <a:spcPct val="125000"/>
              </a:lnSpc>
              <a:spcBef>
                <a:spcPts val="0"/>
              </a:spcBef>
            </a:pPr>
            <a:r>
              <a:rPr lang="en-US" sz="2000">
                <a:latin typeface="+mn-lt"/>
              </a:rPr>
              <a:t>Performance narrative updates, corrective actions, and performance report certifications.​</a:t>
            </a:r>
          </a:p>
        </p:txBody>
      </p:sp>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12</a:t>
            </a:fld>
            <a:endParaRPr lang="en-US"/>
          </a:p>
        </p:txBody>
      </p:sp>
    </p:spTree>
    <p:extLst>
      <p:ext uri="{BB962C8B-B14F-4D97-AF65-F5344CB8AC3E}">
        <p14:creationId xmlns:p14="http://schemas.microsoft.com/office/powerpoint/2010/main" val="687804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a:t>How to Access VGRS</a:t>
            </a:r>
          </a:p>
        </p:txBody>
      </p:sp>
      <p:sp>
        <p:nvSpPr>
          <p:cNvPr id="2" name="Content Placeholder 1"/>
          <p:cNvSpPr>
            <a:spLocks noGrp="1"/>
          </p:cNvSpPr>
          <p:nvPr>
            <p:ph idx="1"/>
          </p:nvPr>
        </p:nvSpPr>
        <p:spPr>
          <a:xfrm>
            <a:off x="838200" y="1411564"/>
            <a:ext cx="10515600" cy="4944786"/>
          </a:xfrm>
        </p:spPr>
        <p:txBody>
          <a:bodyPr vert="horz" lIns="91440" tIns="45720" rIns="91440" bIns="45720" rtlCol="0" anchor="t">
            <a:noAutofit/>
          </a:bodyPr>
          <a:lstStyle/>
          <a:p>
            <a:pPr marL="0" indent="0">
              <a:lnSpc>
                <a:spcPct val="125000"/>
              </a:lnSpc>
              <a:spcBef>
                <a:spcPts val="0"/>
              </a:spcBef>
              <a:buNone/>
            </a:pPr>
            <a:r>
              <a:rPr lang="en-US" b="1">
                <a:latin typeface="+mn-lt"/>
              </a:rPr>
              <a:t>Grantee user access to VGRS is a multi-part process:</a:t>
            </a:r>
          </a:p>
          <a:p>
            <a:pPr marL="971550" lvl="1" indent="-514350">
              <a:lnSpc>
                <a:spcPct val="125000"/>
              </a:lnSpc>
              <a:spcBef>
                <a:spcPts val="0"/>
              </a:spcBef>
              <a:buFont typeface="+mj-lt"/>
              <a:buAutoNum type="arabicPeriod"/>
            </a:pPr>
            <a:r>
              <a:rPr lang="en-US">
                <a:latin typeface="+mn-lt"/>
              </a:rPr>
              <a:t>Login.gov Account</a:t>
            </a:r>
          </a:p>
          <a:p>
            <a:pPr marL="971550" lvl="1" indent="-514350">
              <a:lnSpc>
                <a:spcPct val="125000"/>
              </a:lnSpc>
              <a:spcBef>
                <a:spcPts val="0"/>
              </a:spcBef>
              <a:buFont typeface="+mj-lt"/>
              <a:buAutoNum type="arabicPeriod"/>
            </a:pPr>
            <a:r>
              <a:rPr lang="en-US">
                <a:latin typeface="+mn-lt"/>
              </a:rPr>
              <a:t>VGRS Registration Request</a:t>
            </a:r>
          </a:p>
          <a:p>
            <a:pPr marL="971550" lvl="1" indent="-514350">
              <a:lnSpc>
                <a:spcPct val="125000"/>
              </a:lnSpc>
              <a:spcBef>
                <a:spcPts val="0"/>
              </a:spcBef>
              <a:buFont typeface="+mj-lt"/>
              <a:buAutoNum type="arabicPeriod"/>
            </a:pPr>
            <a:r>
              <a:rPr lang="en-US">
                <a:latin typeface="+mn-lt"/>
              </a:rPr>
              <a:t>VGRS Registration Decision: VETS Approves or Denies Registration Request</a:t>
            </a:r>
          </a:p>
          <a:p>
            <a:pPr marL="971550" lvl="1" indent="-514350">
              <a:lnSpc>
                <a:spcPct val="125000"/>
              </a:lnSpc>
              <a:spcBef>
                <a:spcPts val="0"/>
              </a:spcBef>
              <a:buFont typeface="+mj-lt"/>
              <a:buAutoNum type="arabicPeriod"/>
            </a:pPr>
            <a:r>
              <a:rPr lang="en-US">
                <a:latin typeface="+mn-lt"/>
              </a:rPr>
              <a:t>Grantee Staff User Management: Assigned to a Grantee Organization and Grant Number(s)</a:t>
            </a:r>
          </a:p>
          <a:p>
            <a:pPr marL="0" indent="0">
              <a:lnSpc>
                <a:spcPct val="125000"/>
              </a:lnSpc>
              <a:spcBef>
                <a:spcPts val="0"/>
              </a:spcBef>
              <a:buNone/>
            </a:pPr>
            <a:endParaRPr lang="en-US" sz="1800">
              <a:latin typeface="+mn-lt"/>
            </a:endParaRPr>
          </a:p>
          <a:p>
            <a:pPr marL="0" indent="0">
              <a:lnSpc>
                <a:spcPct val="125000"/>
              </a:lnSpc>
              <a:spcBef>
                <a:spcPts val="0"/>
              </a:spcBef>
              <a:buNone/>
            </a:pPr>
            <a:r>
              <a:rPr lang="en-US" b="1">
                <a:latin typeface="+mn-lt"/>
              </a:rPr>
              <a:t>Completing the first three steps will allow you to log into VGRS, but you won’t be able to view or edit your grant information until step 4 is completed.  </a:t>
            </a:r>
          </a:p>
        </p:txBody>
      </p:sp>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13</a:t>
            </a:fld>
            <a:endParaRPr lang="en-US"/>
          </a:p>
        </p:txBody>
      </p:sp>
    </p:spTree>
    <p:extLst>
      <p:ext uri="{BB962C8B-B14F-4D97-AF65-F5344CB8AC3E}">
        <p14:creationId xmlns:p14="http://schemas.microsoft.com/office/powerpoint/2010/main" val="302252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C4D7-1760-BAB3-4572-000431384AEB}"/>
              </a:ext>
            </a:extLst>
          </p:cNvPr>
          <p:cNvSpPr>
            <a:spLocks noGrp="1"/>
          </p:cNvSpPr>
          <p:nvPr>
            <p:ph type="title"/>
          </p:nvPr>
        </p:nvSpPr>
        <p:spPr/>
        <p:txBody>
          <a:bodyPr/>
          <a:lstStyle/>
          <a:p>
            <a:r>
              <a:rPr lang="en-US" dirty="0"/>
              <a:t>Login.gov Account</a:t>
            </a:r>
            <a:br>
              <a:rPr lang="en-US" dirty="0"/>
            </a:br>
            <a:r>
              <a:rPr lang="en-US" dirty="0"/>
              <a:t>Sign In/Create</a:t>
            </a:r>
          </a:p>
        </p:txBody>
      </p:sp>
      <p:pic>
        <p:nvPicPr>
          <p:cNvPr id="10" name="Graphic 9" descr="Badge 1 with solid fill">
            <a:extLst>
              <a:ext uri="{FF2B5EF4-FFF2-40B4-BE49-F238E27FC236}">
                <a16:creationId xmlns:a16="http://schemas.microsoft.com/office/drawing/2014/main" id="{F302E5F6-0AC7-301C-FD89-62E70051DD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73906" y="291582"/>
            <a:ext cx="914400" cy="914400"/>
          </a:xfrm>
          <a:prstGeom prst="rect">
            <a:avLst/>
          </a:prstGeom>
        </p:spPr>
      </p:pic>
      <p:sp>
        <p:nvSpPr>
          <p:cNvPr id="7" name="Content Placeholder 1">
            <a:extLst>
              <a:ext uri="{FF2B5EF4-FFF2-40B4-BE49-F238E27FC236}">
                <a16:creationId xmlns:a16="http://schemas.microsoft.com/office/drawing/2014/main" id="{2E9B792F-ED89-2E9B-3CD8-514B79DC07D3}"/>
              </a:ext>
            </a:extLst>
          </p:cNvPr>
          <p:cNvSpPr txBox="1">
            <a:spLocks/>
          </p:cNvSpPr>
          <p:nvPr/>
        </p:nvSpPr>
        <p:spPr>
          <a:xfrm>
            <a:off x="838200" y="1411564"/>
            <a:ext cx="10515600" cy="8048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tx2"/>
              </a:buClr>
              <a:buSzPct val="110000"/>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chemeClr val="bg2"/>
              </a:buClr>
              <a:buSzPct val="100000"/>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0"/>
              </a:spcBef>
              <a:buFont typeface="Arial" panose="020B0604020202020204" pitchFamily="34" charset="0"/>
              <a:buNone/>
            </a:pPr>
            <a:r>
              <a:rPr lang="en-US" sz="3600" b="1">
                <a:latin typeface="+mn-lt"/>
              </a:rPr>
              <a:t>Step 1 - you must have a Login.gov account</a:t>
            </a:r>
          </a:p>
          <a:p>
            <a:pPr marL="0" indent="0">
              <a:lnSpc>
                <a:spcPct val="125000"/>
              </a:lnSpc>
              <a:spcBef>
                <a:spcPts val="0"/>
              </a:spcBef>
              <a:buFont typeface="Arial" panose="020B0604020202020204" pitchFamily="34" charset="0"/>
              <a:buNone/>
            </a:pPr>
            <a:endParaRPr lang="en-US" sz="1800">
              <a:latin typeface="+mn-lt"/>
            </a:endParaRPr>
          </a:p>
        </p:txBody>
      </p:sp>
      <p:sp>
        <p:nvSpPr>
          <p:cNvPr id="3" name="Content Placeholder 2">
            <a:extLst>
              <a:ext uri="{FF2B5EF4-FFF2-40B4-BE49-F238E27FC236}">
                <a16:creationId xmlns:a16="http://schemas.microsoft.com/office/drawing/2014/main" id="{A751CF7E-A40D-B817-FF06-3856305A7AE0}"/>
              </a:ext>
            </a:extLst>
          </p:cNvPr>
          <p:cNvSpPr>
            <a:spLocks noGrp="1"/>
          </p:cNvSpPr>
          <p:nvPr>
            <p:ph sz="half" idx="1"/>
          </p:nvPr>
        </p:nvSpPr>
        <p:spPr>
          <a:xfrm>
            <a:off x="1364974" y="2313833"/>
            <a:ext cx="5064722" cy="2222689"/>
          </a:xfrm>
          <a:solidFill>
            <a:schemeClr val="accent5">
              <a:lumMod val="20000"/>
              <a:lumOff val="80000"/>
            </a:schemeClr>
          </a:solidFill>
        </p:spPr>
        <p:txBody>
          <a:bodyPr>
            <a:normAutofit/>
          </a:bodyPr>
          <a:lstStyle/>
          <a:p>
            <a:pPr marL="0" indent="0">
              <a:lnSpc>
                <a:spcPct val="125000"/>
              </a:lnSpc>
              <a:spcBef>
                <a:spcPts val="0"/>
              </a:spcBef>
              <a:buNone/>
            </a:pPr>
            <a:r>
              <a:rPr lang="en-US" dirty="0">
                <a:latin typeface="+mn-lt"/>
              </a:rPr>
              <a:t>If you </a:t>
            </a:r>
            <a:r>
              <a:rPr lang="en-US" b="1" dirty="0">
                <a:latin typeface="+mn-lt"/>
              </a:rPr>
              <a:t>already have a Login.gov account</a:t>
            </a:r>
            <a:r>
              <a:rPr lang="en-US" dirty="0">
                <a:latin typeface="+mn-lt"/>
              </a:rPr>
              <a:t>, sign into </a:t>
            </a:r>
            <a:r>
              <a:rPr lang="en-US" b="1" dirty="0">
                <a:hlinkClick r:id="rId4"/>
              </a:rPr>
              <a:t>Login.gov</a:t>
            </a:r>
            <a:r>
              <a:rPr lang="en-US" b="1" dirty="0"/>
              <a:t> </a:t>
            </a:r>
            <a:r>
              <a:rPr lang="en-US" dirty="0"/>
              <a:t>(</a:t>
            </a:r>
            <a:r>
              <a:rPr lang="en-US" dirty="0">
                <a:latin typeface="+mn-lt"/>
                <a:hlinkClick r:id="rId4"/>
              </a:rPr>
              <a:t>https://secure.login.gov/</a:t>
            </a:r>
            <a:r>
              <a:rPr lang="en-US" dirty="0">
                <a:latin typeface="+mn-lt"/>
              </a:rPr>
              <a:t>)</a:t>
            </a:r>
            <a:endParaRPr lang="en-US" dirty="0">
              <a:highlight>
                <a:srgbClr val="FFFF00"/>
              </a:highlight>
              <a:latin typeface="+mn-lt"/>
            </a:endParaRPr>
          </a:p>
          <a:p>
            <a:endParaRPr lang="en-US" dirty="0"/>
          </a:p>
        </p:txBody>
      </p:sp>
      <p:sp>
        <p:nvSpPr>
          <p:cNvPr id="9" name="TextBox 8">
            <a:extLst>
              <a:ext uri="{FF2B5EF4-FFF2-40B4-BE49-F238E27FC236}">
                <a16:creationId xmlns:a16="http://schemas.microsoft.com/office/drawing/2014/main" id="{E00C7932-4081-A886-3859-A1B8C41F1B74}"/>
              </a:ext>
            </a:extLst>
          </p:cNvPr>
          <p:cNvSpPr txBox="1"/>
          <p:nvPr/>
        </p:nvSpPr>
        <p:spPr>
          <a:xfrm>
            <a:off x="1361663" y="4724860"/>
            <a:ext cx="5064722" cy="981487"/>
          </a:xfrm>
          <a:prstGeom prst="rect">
            <a:avLst/>
          </a:prstGeom>
          <a:solidFill>
            <a:schemeClr val="bg2">
              <a:lumMod val="20000"/>
              <a:lumOff val="80000"/>
            </a:schemeClr>
          </a:solidFill>
        </p:spPr>
        <p:txBody>
          <a:bodyPr wrap="square">
            <a:spAutoFit/>
          </a:bodyPr>
          <a:lstStyle/>
          <a:p>
            <a:pPr>
              <a:lnSpc>
                <a:spcPct val="125000"/>
              </a:lnSpc>
              <a:spcBef>
                <a:spcPts val="0"/>
              </a:spcBef>
            </a:pPr>
            <a:r>
              <a:rPr lang="en-US" sz="2400" b="1" dirty="0">
                <a:latin typeface="+mn-lt"/>
                <a:hlinkClick r:id="rId5"/>
              </a:rPr>
              <a:t>Login.gov Help Center</a:t>
            </a:r>
            <a:r>
              <a:rPr lang="en-US" sz="2400" b="1" dirty="0">
                <a:latin typeface="+mn-lt"/>
              </a:rPr>
              <a:t> </a:t>
            </a:r>
            <a:r>
              <a:rPr lang="en-US" sz="2400" dirty="0">
                <a:latin typeface="+mn-lt"/>
              </a:rPr>
              <a:t>(</a:t>
            </a:r>
            <a:r>
              <a:rPr lang="en-US" sz="2400" dirty="0">
                <a:solidFill>
                  <a:srgbClr val="0563C1"/>
                </a:solidFill>
                <a:latin typeface="+mn-lt"/>
                <a:hlinkClick r:id="rId5">
                  <a:extLst>
                    <a:ext uri="{A12FA001-AC4F-418D-AE19-62706E023703}">
                      <ahyp:hlinkClr xmlns:ahyp="http://schemas.microsoft.com/office/drawing/2018/hyperlinkcolor" val="tx"/>
                    </a:ext>
                  </a:extLst>
                </a:hlinkClick>
              </a:rPr>
              <a:t>https://www.login.gov/help/</a:t>
            </a:r>
            <a:r>
              <a:rPr lang="en-US" sz="2400" dirty="0">
                <a:solidFill>
                  <a:srgbClr val="0563C1"/>
                </a:solidFill>
                <a:latin typeface="+mn-lt"/>
              </a:rPr>
              <a:t>)</a:t>
            </a:r>
            <a:endParaRPr lang="en-US" sz="2400" dirty="0">
              <a:latin typeface="+mn-lt"/>
            </a:endParaRPr>
          </a:p>
        </p:txBody>
      </p:sp>
      <p:sp>
        <p:nvSpPr>
          <p:cNvPr id="4" name="Content Placeholder 3">
            <a:extLst>
              <a:ext uri="{FF2B5EF4-FFF2-40B4-BE49-F238E27FC236}">
                <a16:creationId xmlns:a16="http://schemas.microsoft.com/office/drawing/2014/main" id="{404A48B7-7CF3-0F38-215F-4BA8507C4003}"/>
              </a:ext>
            </a:extLst>
          </p:cNvPr>
          <p:cNvSpPr>
            <a:spLocks noGrp="1"/>
          </p:cNvSpPr>
          <p:nvPr>
            <p:ph sz="half" idx="2"/>
          </p:nvPr>
        </p:nvSpPr>
        <p:spPr>
          <a:xfrm>
            <a:off x="6808303" y="2276059"/>
            <a:ext cx="4651513" cy="4080291"/>
          </a:xfrm>
          <a:solidFill>
            <a:schemeClr val="accent6">
              <a:lumMod val="20000"/>
              <a:lumOff val="80000"/>
            </a:schemeClr>
          </a:solidFill>
        </p:spPr>
        <p:txBody>
          <a:bodyPr>
            <a:normAutofit/>
          </a:bodyPr>
          <a:lstStyle/>
          <a:p>
            <a:pPr marL="0" indent="0">
              <a:lnSpc>
                <a:spcPct val="125000"/>
              </a:lnSpc>
              <a:spcBef>
                <a:spcPts val="0"/>
              </a:spcBef>
              <a:buNone/>
            </a:pPr>
            <a:r>
              <a:rPr lang="en-US" dirty="0">
                <a:latin typeface="+mn-lt"/>
              </a:rPr>
              <a:t>If you </a:t>
            </a:r>
            <a:r>
              <a:rPr lang="en-US" b="1" dirty="0">
                <a:latin typeface="+mn-lt"/>
              </a:rPr>
              <a:t>do not have a Login.gov account</a:t>
            </a:r>
            <a:r>
              <a:rPr lang="en-US" dirty="0">
                <a:latin typeface="+mn-lt"/>
              </a:rPr>
              <a:t>, </a:t>
            </a:r>
            <a:r>
              <a:rPr lang="en-US" dirty="0">
                <a:solidFill>
                  <a:srgbClr val="0563C1"/>
                </a:solidFill>
                <a:latin typeface="+mn-lt"/>
                <a:hlinkClick r:id="rId6">
                  <a:extLst>
                    <a:ext uri="{A12FA001-AC4F-418D-AE19-62706E023703}">
                      <ahyp:hlinkClr xmlns:ahyp="http://schemas.microsoft.com/office/drawing/2018/hyperlinkcolor" val="tx"/>
                    </a:ext>
                  </a:extLst>
                </a:hlinkClick>
              </a:rPr>
              <a:t>Create a Login.gov Account </a:t>
            </a:r>
            <a:r>
              <a:rPr lang="en-US" dirty="0">
                <a:latin typeface="+mn-lt"/>
              </a:rPr>
              <a:t>(</a:t>
            </a:r>
            <a:r>
              <a:rPr lang="en-US" dirty="0">
                <a:solidFill>
                  <a:srgbClr val="0563C1"/>
                </a:solidFill>
                <a:latin typeface="+mn-lt"/>
                <a:hlinkClick r:id="rId6">
                  <a:extLst>
                    <a:ext uri="{A12FA001-AC4F-418D-AE19-62706E023703}">
                      <ahyp:hlinkClr xmlns:ahyp="http://schemas.microsoft.com/office/drawing/2018/hyperlinkcolor" val="tx"/>
                    </a:ext>
                  </a:extLst>
                </a:hlinkClick>
              </a:rPr>
              <a:t>https://secure.login.gov/sign_up/enter_email</a:t>
            </a:r>
            <a:r>
              <a:rPr lang="en-US" dirty="0">
                <a:latin typeface="+mn-lt"/>
              </a:rPr>
              <a:t>)</a:t>
            </a:r>
          </a:p>
        </p:txBody>
      </p:sp>
      <p:sp>
        <p:nvSpPr>
          <p:cNvPr id="5" name="Footer Placeholder 4">
            <a:extLst>
              <a:ext uri="{FF2B5EF4-FFF2-40B4-BE49-F238E27FC236}">
                <a16:creationId xmlns:a16="http://schemas.microsoft.com/office/drawing/2014/main" id="{F45DE505-C48A-BF98-F895-539186766551}"/>
              </a:ext>
            </a:extLst>
          </p:cNvPr>
          <p:cNvSpPr>
            <a:spLocks noGrp="1"/>
          </p:cNvSpPr>
          <p:nvPr>
            <p:ph type="ftr" sz="quarter" idx="11"/>
          </p:nvPr>
        </p:nvSpPr>
        <p:spPr/>
        <p:txBody>
          <a:bodyPr/>
          <a:lstStyle/>
          <a:p>
            <a:r>
              <a:rPr lang="en-US"/>
              <a:t>Veterans’ Employment and Training Service</a:t>
            </a:r>
          </a:p>
        </p:txBody>
      </p:sp>
      <p:sp>
        <p:nvSpPr>
          <p:cNvPr id="6" name="Slide Number Placeholder 5">
            <a:extLst>
              <a:ext uri="{FF2B5EF4-FFF2-40B4-BE49-F238E27FC236}">
                <a16:creationId xmlns:a16="http://schemas.microsoft.com/office/drawing/2014/main" id="{A1F517BA-4AC4-62B7-186F-AD1E6D23787D}"/>
              </a:ext>
            </a:extLst>
          </p:cNvPr>
          <p:cNvSpPr>
            <a:spLocks noGrp="1"/>
          </p:cNvSpPr>
          <p:nvPr>
            <p:ph type="sldNum" sz="quarter" idx="12"/>
          </p:nvPr>
        </p:nvSpPr>
        <p:spPr/>
        <p:txBody>
          <a:bodyPr/>
          <a:lstStyle/>
          <a:p>
            <a:fld id="{9F533A62-0560-4741-9272-0FF595F394C3}" type="slidenum">
              <a:rPr lang="en-US" smtClean="0"/>
              <a:t>14</a:t>
            </a:fld>
            <a:endParaRPr lang="en-US"/>
          </a:p>
        </p:txBody>
      </p:sp>
    </p:spTree>
    <p:extLst>
      <p:ext uri="{BB962C8B-B14F-4D97-AF65-F5344CB8AC3E}">
        <p14:creationId xmlns:p14="http://schemas.microsoft.com/office/powerpoint/2010/main" val="233957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dirty="0"/>
              <a:t>Login.gov Account</a:t>
            </a:r>
            <a:br>
              <a:rPr lang="en-US" dirty="0"/>
            </a:br>
            <a:r>
              <a:rPr lang="en-US" dirty="0"/>
              <a:t>Access DOL</a:t>
            </a:r>
          </a:p>
        </p:txBody>
      </p:sp>
      <p:pic>
        <p:nvPicPr>
          <p:cNvPr id="6" name="Graphic 5" descr="Badge 1 with solid fill">
            <a:extLst>
              <a:ext uri="{FF2B5EF4-FFF2-40B4-BE49-F238E27FC236}">
                <a16:creationId xmlns:a16="http://schemas.microsoft.com/office/drawing/2014/main" id="{76825892-0AFE-A66B-292B-8AF13BE8D9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3906" y="291582"/>
            <a:ext cx="914400" cy="914400"/>
          </a:xfrm>
          <a:prstGeom prst="rect">
            <a:avLst/>
          </a:prstGeom>
        </p:spPr>
      </p:pic>
      <p:sp>
        <p:nvSpPr>
          <p:cNvPr id="2" name="Content Placeholder 1"/>
          <p:cNvSpPr>
            <a:spLocks noGrp="1"/>
          </p:cNvSpPr>
          <p:nvPr>
            <p:ph idx="1"/>
          </p:nvPr>
        </p:nvSpPr>
        <p:spPr>
          <a:xfrm>
            <a:off x="838200" y="1411564"/>
            <a:ext cx="10515600" cy="4944786"/>
          </a:xfrm>
        </p:spPr>
        <p:txBody>
          <a:bodyPr vert="horz" lIns="91440" tIns="45720" rIns="91440" bIns="45720" rtlCol="0" anchor="t">
            <a:noAutofit/>
          </a:bodyPr>
          <a:lstStyle/>
          <a:p>
            <a:pPr marL="0" indent="0">
              <a:lnSpc>
                <a:spcPct val="125000"/>
              </a:lnSpc>
              <a:spcBef>
                <a:spcPts val="0"/>
              </a:spcBef>
              <a:buNone/>
            </a:pPr>
            <a:r>
              <a:rPr lang="en-US" b="1" dirty="0">
                <a:latin typeface="+mn-lt"/>
              </a:rPr>
              <a:t>Once you have been logged into Login.gov:</a:t>
            </a:r>
          </a:p>
          <a:p>
            <a:pPr>
              <a:lnSpc>
                <a:spcPct val="125000"/>
              </a:lnSpc>
              <a:spcBef>
                <a:spcPts val="0"/>
              </a:spcBef>
            </a:pPr>
            <a:r>
              <a:rPr lang="en-US" dirty="0">
                <a:latin typeface="+mn-lt"/>
              </a:rPr>
              <a:t>You will need to access the </a:t>
            </a:r>
            <a:r>
              <a:rPr lang="en-US" b="1" dirty="0">
                <a:solidFill>
                  <a:srgbClr val="0563C1"/>
                </a:solidFill>
                <a:latin typeface="+mn-lt"/>
                <a:hlinkClick r:id="rId5">
                  <a:extLst>
                    <a:ext uri="{A12FA001-AC4F-418D-AE19-62706E023703}">
                      <ahyp:hlinkClr xmlns:ahyp="http://schemas.microsoft.com/office/drawing/2018/hyperlinkcolor" val="tx"/>
                    </a:ext>
                  </a:extLst>
                </a:hlinkClick>
              </a:rPr>
              <a:t>VGRS site </a:t>
            </a:r>
            <a:r>
              <a:rPr lang="en-US" dirty="0">
                <a:latin typeface="+mn-lt"/>
              </a:rPr>
              <a:t>(</a:t>
            </a:r>
            <a:r>
              <a:rPr lang="en-US" dirty="0">
                <a:solidFill>
                  <a:srgbClr val="0563C1"/>
                </a:solidFill>
                <a:latin typeface="+mn-lt"/>
                <a:hlinkClick r:id="rId5">
                  <a:extLst>
                    <a:ext uri="{A12FA001-AC4F-418D-AE19-62706E023703}">
                      <ahyp:hlinkClr xmlns:ahyp="http://schemas.microsoft.com/office/drawing/2018/hyperlinkcolor" val="tx"/>
                    </a:ext>
                  </a:extLst>
                </a:hlinkClick>
              </a:rPr>
              <a:t>https://cmp.dol.gov/suite/sites/vgrs</a:t>
            </a:r>
            <a:r>
              <a:rPr lang="en-US" dirty="0">
                <a:latin typeface="+mn-lt"/>
              </a:rPr>
              <a:t>)</a:t>
            </a:r>
          </a:p>
          <a:p>
            <a:pPr lvl="1">
              <a:lnSpc>
                <a:spcPct val="125000"/>
              </a:lnSpc>
              <a:spcBef>
                <a:spcPts val="0"/>
              </a:spcBef>
            </a:pPr>
            <a:endParaRPr lang="en-US" dirty="0">
              <a:latin typeface="+mn-lt"/>
            </a:endParaRPr>
          </a:p>
          <a:p>
            <a:pPr>
              <a:lnSpc>
                <a:spcPct val="125000"/>
              </a:lnSpc>
              <a:spcBef>
                <a:spcPts val="0"/>
              </a:spcBef>
            </a:pPr>
            <a:r>
              <a:rPr lang="en-US" dirty="0">
                <a:latin typeface="+mn-lt"/>
              </a:rPr>
              <a:t>You will need to accept the Rules of</a:t>
            </a:r>
            <a:br>
              <a:rPr lang="en-US" dirty="0">
                <a:latin typeface="+mn-lt"/>
              </a:rPr>
            </a:br>
            <a:r>
              <a:rPr lang="en-US" dirty="0">
                <a:latin typeface="+mn-lt"/>
              </a:rPr>
              <a:t>Behavior for the DOL environment by</a:t>
            </a:r>
            <a:br>
              <a:rPr lang="en-US" dirty="0">
                <a:latin typeface="+mn-lt"/>
              </a:rPr>
            </a:br>
            <a:r>
              <a:rPr lang="en-US" dirty="0">
                <a:latin typeface="+mn-lt"/>
              </a:rPr>
              <a:t>clicking on </a:t>
            </a:r>
            <a:r>
              <a:rPr lang="en-US" b="1" dirty="0">
                <a:latin typeface="+mn-lt"/>
              </a:rPr>
              <a:t>I Agree</a:t>
            </a:r>
            <a:endParaRPr lang="en-US" dirty="0">
              <a:latin typeface="+mn-lt"/>
            </a:endParaRPr>
          </a:p>
        </p:txBody>
      </p:sp>
      <p:pic>
        <p:nvPicPr>
          <p:cNvPr id="7" name="Picture 6" descr="Screenshot of the Department of Labor Rules of Behavior agreement required for acceptance by all users accessing the environment.">
            <a:extLst>
              <a:ext uri="{FF2B5EF4-FFF2-40B4-BE49-F238E27FC236}">
                <a16:creationId xmlns:a16="http://schemas.microsoft.com/office/drawing/2014/main" id="{C8D1E77C-0A69-16D0-5C6A-0D1A814B8A3A}"/>
              </a:ext>
            </a:extLst>
          </p:cNvPr>
          <p:cNvPicPr>
            <a:picLocks noChangeAspect="1"/>
          </p:cNvPicPr>
          <p:nvPr/>
        </p:nvPicPr>
        <p:blipFill>
          <a:blip r:embed="rId6"/>
          <a:stretch>
            <a:fillRect/>
          </a:stretch>
        </p:blipFill>
        <p:spPr>
          <a:xfrm>
            <a:off x="6651425" y="3118121"/>
            <a:ext cx="4397116" cy="2988890"/>
          </a:xfrm>
          <a:prstGeom prst="rect">
            <a:avLst/>
          </a:prstGeom>
        </p:spPr>
      </p:pic>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15</a:t>
            </a:fld>
            <a:endParaRPr lang="en-US"/>
          </a:p>
        </p:txBody>
      </p:sp>
    </p:spTree>
    <p:extLst>
      <p:ext uri="{BB962C8B-B14F-4D97-AF65-F5344CB8AC3E}">
        <p14:creationId xmlns:p14="http://schemas.microsoft.com/office/powerpoint/2010/main" val="310917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dirty="0"/>
              <a:t>Login.gov Account</a:t>
            </a:r>
            <a:br>
              <a:rPr lang="en-US" dirty="0"/>
            </a:br>
            <a:r>
              <a:rPr lang="en-US" dirty="0"/>
              <a:t>Log in as Login.gov User</a:t>
            </a:r>
          </a:p>
        </p:txBody>
      </p:sp>
      <p:pic>
        <p:nvPicPr>
          <p:cNvPr id="6" name="Graphic 5" descr="Badge 1 with solid fill">
            <a:extLst>
              <a:ext uri="{FF2B5EF4-FFF2-40B4-BE49-F238E27FC236}">
                <a16:creationId xmlns:a16="http://schemas.microsoft.com/office/drawing/2014/main" id="{19D1FCAD-90F2-B8F7-8168-5424664B57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3906" y="291582"/>
            <a:ext cx="914400" cy="914400"/>
          </a:xfrm>
          <a:prstGeom prst="rect">
            <a:avLst/>
          </a:prstGeom>
        </p:spPr>
      </p:pic>
      <p:sp>
        <p:nvSpPr>
          <p:cNvPr id="2" name="Content Placeholder 1"/>
          <p:cNvSpPr>
            <a:spLocks noGrp="1"/>
          </p:cNvSpPr>
          <p:nvPr>
            <p:ph idx="1"/>
          </p:nvPr>
        </p:nvSpPr>
        <p:spPr>
          <a:xfrm>
            <a:off x="838200" y="1411564"/>
            <a:ext cx="10515600" cy="4944786"/>
          </a:xfrm>
        </p:spPr>
        <p:txBody>
          <a:bodyPr vert="horz" lIns="91440" tIns="45720" rIns="91440" bIns="45720" rtlCol="0" anchor="t">
            <a:noAutofit/>
          </a:bodyPr>
          <a:lstStyle/>
          <a:p>
            <a:pPr marL="0" indent="0">
              <a:lnSpc>
                <a:spcPct val="125000"/>
              </a:lnSpc>
              <a:spcBef>
                <a:spcPts val="0"/>
              </a:spcBef>
              <a:buNone/>
            </a:pPr>
            <a:r>
              <a:rPr lang="en-US" b="1">
                <a:latin typeface="+mn-lt"/>
              </a:rPr>
              <a:t>Once you have your (account created) and are logged into Login.gov:</a:t>
            </a:r>
          </a:p>
          <a:p>
            <a:pPr>
              <a:lnSpc>
                <a:spcPct val="125000"/>
              </a:lnSpc>
              <a:spcBef>
                <a:spcPts val="0"/>
              </a:spcBef>
            </a:pPr>
            <a:r>
              <a:rPr lang="en-US">
                <a:latin typeface="+mn-lt"/>
              </a:rPr>
              <a:t>Click on the </a:t>
            </a:r>
            <a:r>
              <a:rPr lang="en-US" b="1">
                <a:solidFill>
                  <a:srgbClr val="0054A6"/>
                </a:solidFill>
                <a:latin typeface="+mn-lt"/>
              </a:rPr>
              <a:t>Click here if you are a Login.gov User</a:t>
            </a:r>
            <a:r>
              <a:rPr lang="en-US">
                <a:solidFill>
                  <a:srgbClr val="0054A6"/>
                </a:solidFill>
                <a:latin typeface="+mn-lt"/>
              </a:rPr>
              <a:t> </a:t>
            </a:r>
            <a:r>
              <a:rPr lang="en-US">
                <a:latin typeface="+mn-lt"/>
              </a:rPr>
              <a:t>link</a:t>
            </a:r>
          </a:p>
        </p:txBody>
      </p:sp>
      <p:pic>
        <p:nvPicPr>
          <p:cNvPr id="10" name="Picture 9" descr="Screenshot of the Department of Labor Information Technology Platform's Log in screen with &quot;Click here if you are a Login.gov User&quot; selected">
            <a:extLst>
              <a:ext uri="{FF2B5EF4-FFF2-40B4-BE49-F238E27FC236}">
                <a16:creationId xmlns:a16="http://schemas.microsoft.com/office/drawing/2014/main" id="{26EA225F-CAEC-1CB8-6A24-0B6A21E5858D}"/>
              </a:ext>
            </a:extLst>
          </p:cNvPr>
          <p:cNvPicPr>
            <a:picLocks noChangeAspect="1"/>
          </p:cNvPicPr>
          <p:nvPr/>
        </p:nvPicPr>
        <p:blipFill>
          <a:blip r:embed="rId5"/>
          <a:stretch>
            <a:fillRect/>
          </a:stretch>
        </p:blipFill>
        <p:spPr>
          <a:xfrm>
            <a:off x="3386187" y="2624831"/>
            <a:ext cx="4626444" cy="3469833"/>
          </a:xfrm>
          <a:prstGeom prst="rect">
            <a:avLst/>
          </a:prstGeom>
        </p:spPr>
      </p:pic>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16</a:t>
            </a:fld>
            <a:endParaRPr lang="en-US"/>
          </a:p>
        </p:txBody>
      </p:sp>
    </p:spTree>
    <p:extLst>
      <p:ext uri="{BB962C8B-B14F-4D97-AF65-F5344CB8AC3E}">
        <p14:creationId xmlns:p14="http://schemas.microsoft.com/office/powerpoint/2010/main" val="199959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dirty="0"/>
              <a:t>Login.gov Account</a:t>
            </a:r>
            <a:br>
              <a:rPr lang="en-US" dirty="0"/>
            </a:br>
            <a:r>
              <a:rPr lang="en-US" dirty="0"/>
              <a:t>Agree to Rules of Behavior</a:t>
            </a:r>
          </a:p>
        </p:txBody>
      </p:sp>
      <p:pic>
        <p:nvPicPr>
          <p:cNvPr id="3" name="Graphic 2" descr="Badge 1 with solid fill">
            <a:extLst>
              <a:ext uri="{FF2B5EF4-FFF2-40B4-BE49-F238E27FC236}">
                <a16:creationId xmlns:a16="http://schemas.microsoft.com/office/drawing/2014/main" id="{8F2F7C39-CCA5-533F-A794-BE59B93892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3906" y="291582"/>
            <a:ext cx="914400" cy="914400"/>
          </a:xfrm>
          <a:prstGeom prst="rect">
            <a:avLst/>
          </a:prstGeom>
        </p:spPr>
      </p:pic>
      <p:sp>
        <p:nvSpPr>
          <p:cNvPr id="2" name="Content Placeholder 1"/>
          <p:cNvSpPr>
            <a:spLocks noGrp="1"/>
          </p:cNvSpPr>
          <p:nvPr>
            <p:ph idx="1"/>
          </p:nvPr>
        </p:nvSpPr>
        <p:spPr>
          <a:xfrm>
            <a:off x="838200" y="1411564"/>
            <a:ext cx="10515600" cy="4944786"/>
          </a:xfrm>
        </p:spPr>
        <p:txBody>
          <a:bodyPr vert="horz" lIns="91440" tIns="45720" rIns="91440" bIns="45720" rtlCol="0" anchor="t">
            <a:noAutofit/>
          </a:bodyPr>
          <a:lstStyle/>
          <a:p>
            <a:pPr marL="0" indent="0">
              <a:lnSpc>
                <a:spcPct val="125000"/>
              </a:lnSpc>
              <a:spcBef>
                <a:spcPts val="0"/>
              </a:spcBef>
              <a:buNone/>
            </a:pPr>
            <a:r>
              <a:rPr lang="en-US" b="1">
                <a:latin typeface="+mn-lt"/>
              </a:rPr>
              <a:t>Once you have your (account created) and are logged into Login.gov:</a:t>
            </a:r>
          </a:p>
          <a:p>
            <a:pPr>
              <a:lnSpc>
                <a:spcPct val="125000"/>
              </a:lnSpc>
              <a:spcBef>
                <a:spcPts val="0"/>
              </a:spcBef>
            </a:pPr>
            <a:r>
              <a:rPr lang="en-US">
                <a:latin typeface="+mn-lt"/>
              </a:rPr>
              <a:t>Read the Login.gov Rules of Behavior and click on </a:t>
            </a:r>
            <a:r>
              <a:rPr lang="en-US" b="1">
                <a:solidFill>
                  <a:srgbClr val="0054A6"/>
                </a:solidFill>
                <a:latin typeface="+mn-lt"/>
              </a:rPr>
              <a:t>Agree &amp; Continue</a:t>
            </a:r>
            <a:endParaRPr lang="en-US">
              <a:latin typeface="+mn-lt"/>
            </a:endParaRPr>
          </a:p>
        </p:txBody>
      </p:sp>
      <p:pic>
        <p:nvPicPr>
          <p:cNvPr id="9" name="Picture 8" descr="Department of Labor's Information Technology Platform's Login.gov specific rules of behavior agreement with a red arrow instructing users to select Agree &amp; Continue in order to proceed">
            <a:extLst>
              <a:ext uri="{FF2B5EF4-FFF2-40B4-BE49-F238E27FC236}">
                <a16:creationId xmlns:a16="http://schemas.microsoft.com/office/drawing/2014/main" id="{DE3A3889-0B15-68E3-96CE-9BE4918D25E6}"/>
              </a:ext>
            </a:extLst>
          </p:cNvPr>
          <p:cNvPicPr>
            <a:picLocks noChangeAspect="1"/>
          </p:cNvPicPr>
          <p:nvPr/>
        </p:nvPicPr>
        <p:blipFill rotWithShape="1">
          <a:blip r:embed="rId5"/>
          <a:srcRect l="10395" t="9014" r="11883" b="16476"/>
          <a:stretch/>
        </p:blipFill>
        <p:spPr>
          <a:xfrm>
            <a:off x="1737790" y="2528789"/>
            <a:ext cx="8716420" cy="4124507"/>
          </a:xfrm>
          <a:prstGeom prst="rect">
            <a:avLst/>
          </a:prstGeom>
        </p:spPr>
      </p:pic>
      <p:sp>
        <p:nvSpPr>
          <p:cNvPr id="4" name="Slide Number Placeholder 3"/>
          <p:cNvSpPr>
            <a:spLocks noGrp="1"/>
          </p:cNvSpPr>
          <p:nvPr>
            <p:ph type="sldNum" sz="quarter" idx="12"/>
          </p:nvPr>
        </p:nvSpPr>
        <p:spPr/>
        <p:txBody>
          <a:bodyPr/>
          <a:lstStyle/>
          <a:p>
            <a:fld id="{9F533A62-0560-4741-9272-0FF595F394C3}" type="slidenum">
              <a:rPr lang="en-US" smtClean="0"/>
              <a:t>17</a:t>
            </a:fld>
            <a:endParaRPr lang="en-US"/>
          </a:p>
        </p:txBody>
      </p:sp>
    </p:spTree>
    <p:extLst>
      <p:ext uri="{BB962C8B-B14F-4D97-AF65-F5344CB8AC3E}">
        <p14:creationId xmlns:p14="http://schemas.microsoft.com/office/powerpoint/2010/main" val="3343595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dirty="0"/>
              <a:t>Login.gov Account</a:t>
            </a:r>
            <a:br>
              <a:rPr lang="en-US" dirty="0"/>
            </a:br>
            <a:r>
              <a:rPr lang="en-US" dirty="0"/>
              <a:t>Update Profile</a:t>
            </a:r>
          </a:p>
        </p:txBody>
      </p:sp>
      <p:pic>
        <p:nvPicPr>
          <p:cNvPr id="3" name="Graphic 2" descr="Badge 1 with solid fill">
            <a:extLst>
              <a:ext uri="{FF2B5EF4-FFF2-40B4-BE49-F238E27FC236}">
                <a16:creationId xmlns:a16="http://schemas.microsoft.com/office/drawing/2014/main" id="{0C1F3A39-5D2C-A158-8645-B9FC0B5F58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3906" y="291582"/>
            <a:ext cx="914400" cy="914400"/>
          </a:xfrm>
          <a:prstGeom prst="rect">
            <a:avLst/>
          </a:prstGeom>
        </p:spPr>
      </p:pic>
      <p:sp>
        <p:nvSpPr>
          <p:cNvPr id="2" name="Content Placeholder 1"/>
          <p:cNvSpPr>
            <a:spLocks noGrp="1"/>
          </p:cNvSpPr>
          <p:nvPr>
            <p:ph idx="1"/>
          </p:nvPr>
        </p:nvSpPr>
        <p:spPr>
          <a:xfrm>
            <a:off x="838200" y="1411564"/>
            <a:ext cx="10515600" cy="4944786"/>
          </a:xfrm>
        </p:spPr>
        <p:txBody>
          <a:bodyPr vert="horz" lIns="91440" tIns="45720" rIns="91440" bIns="45720" rtlCol="0" anchor="t">
            <a:noAutofit/>
          </a:bodyPr>
          <a:lstStyle/>
          <a:p>
            <a:pPr marL="0" indent="0">
              <a:lnSpc>
                <a:spcPct val="125000"/>
              </a:lnSpc>
              <a:spcBef>
                <a:spcPts val="0"/>
              </a:spcBef>
              <a:buNone/>
            </a:pPr>
            <a:r>
              <a:rPr lang="en-US" b="1">
                <a:latin typeface="+mn-lt"/>
              </a:rPr>
              <a:t>Once your account is created and are logged into Login.gov:</a:t>
            </a:r>
          </a:p>
          <a:p>
            <a:pPr>
              <a:lnSpc>
                <a:spcPct val="125000"/>
              </a:lnSpc>
              <a:spcBef>
                <a:spcPts val="0"/>
              </a:spcBef>
            </a:pPr>
            <a:r>
              <a:rPr lang="en-US">
                <a:latin typeface="+mn-lt"/>
              </a:rPr>
              <a:t>Input your First Name and Last Name</a:t>
            </a:r>
          </a:p>
          <a:p>
            <a:pPr>
              <a:lnSpc>
                <a:spcPct val="125000"/>
              </a:lnSpc>
              <a:spcBef>
                <a:spcPts val="0"/>
              </a:spcBef>
            </a:pPr>
            <a:r>
              <a:rPr lang="en-US">
                <a:latin typeface="+mn-lt"/>
              </a:rPr>
              <a:t>Click </a:t>
            </a:r>
            <a:r>
              <a:rPr lang="en-US" b="1">
                <a:solidFill>
                  <a:srgbClr val="0054A6"/>
                </a:solidFill>
                <a:latin typeface="+mn-lt"/>
              </a:rPr>
              <a:t>Submit</a:t>
            </a:r>
            <a:endParaRPr lang="en-US">
              <a:latin typeface="+mn-lt"/>
            </a:endParaRPr>
          </a:p>
        </p:txBody>
      </p:sp>
      <p:pic>
        <p:nvPicPr>
          <p:cNvPr id="6" name="Picture 5" descr="After logging in, users are instructed by the platform to Update Profile. This is so instead of their login.gov email address, the user updates the information to reflect their First Name, Middle Name (if applicable), and Last Name.">
            <a:extLst>
              <a:ext uri="{FF2B5EF4-FFF2-40B4-BE49-F238E27FC236}">
                <a16:creationId xmlns:a16="http://schemas.microsoft.com/office/drawing/2014/main" id="{60CD16D2-20F4-61B4-3129-A277B7ACFAF6}"/>
              </a:ext>
            </a:extLst>
          </p:cNvPr>
          <p:cNvPicPr>
            <a:picLocks noChangeAspect="1"/>
          </p:cNvPicPr>
          <p:nvPr/>
        </p:nvPicPr>
        <p:blipFill rotWithShape="1">
          <a:blip r:embed="rId5"/>
          <a:srcRect b="50000"/>
          <a:stretch/>
        </p:blipFill>
        <p:spPr>
          <a:xfrm>
            <a:off x="626364" y="3233234"/>
            <a:ext cx="11103864" cy="2740377"/>
          </a:xfrm>
          <a:prstGeom prst="rect">
            <a:avLst/>
          </a:prstGeom>
        </p:spPr>
      </p:pic>
      <p:sp>
        <p:nvSpPr>
          <p:cNvPr id="4" name="Slide Number Placeholder 3"/>
          <p:cNvSpPr>
            <a:spLocks noGrp="1"/>
          </p:cNvSpPr>
          <p:nvPr>
            <p:ph type="sldNum" sz="quarter" idx="12"/>
          </p:nvPr>
        </p:nvSpPr>
        <p:spPr/>
        <p:txBody>
          <a:bodyPr/>
          <a:lstStyle/>
          <a:p>
            <a:fld id="{9F533A62-0560-4741-9272-0FF595F394C3}" type="slidenum">
              <a:rPr lang="en-US" smtClean="0"/>
              <a:t>18</a:t>
            </a:fld>
            <a:endParaRPr lang="en-US"/>
          </a:p>
        </p:txBody>
      </p:sp>
    </p:spTree>
    <p:extLst>
      <p:ext uri="{BB962C8B-B14F-4D97-AF65-F5344CB8AC3E}">
        <p14:creationId xmlns:p14="http://schemas.microsoft.com/office/powerpoint/2010/main" val="3998776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dirty="0"/>
              <a:t>VGRS Registration Request</a:t>
            </a:r>
            <a:br>
              <a:rPr lang="en-US" dirty="0"/>
            </a:br>
            <a:r>
              <a:rPr lang="en-US" dirty="0"/>
              <a:t>Find VGRS</a:t>
            </a:r>
          </a:p>
        </p:txBody>
      </p:sp>
      <p:pic>
        <p:nvPicPr>
          <p:cNvPr id="16" name="Graphic 15" descr="Badge with solid fill">
            <a:extLst>
              <a:ext uri="{FF2B5EF4-FFF2-40B4-BE49-F238E27FC236}">
                <a16:creationId xmlns:a16="http://schemas.microsoft.com/office/drawing/2014/main" id="{4FE042B4-E4D5-ED63-E0AC-AAC542F479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9809" y="290533"/>
            <a:ext cx="914400" cy="914400"/>
          </a:xfrm>
          <a:prstGeom prst="rect">
            <a:avLst/>
          </a:prstGeom>
        </p:spPr>
      </p:pic>
      <p:sp>
        <p:nvSpPr>
          <p:cNvPr id="2" name="Content Placeholder 1"/>
          <p:cNvSpPr>
            <a:spLocks noGrp="1"/>
          </p:cNvSpPr>
          <p:nvPr>
            <p:ph idx="1"/>
          </p:nvPr>
        </p:nvSpPr>
        <p:spPr>
          <a:xfrm>
            <a:off x="838200" y="1411564"/>
            <a:ext cx="10515600" cy="4944786"/>
          </a:xfrm>
        </p:spPr>
        <p:txBody>
          <a:bodyPr vert="horz" lIns="91440" tIns="45720" rIns="91440" bIns="45720" rtlCol="0" anchor="t">
            <a:noAutofit/>
          </a:bodyPr>
          <a:lstStyle/>
          <a:p>
            <a:pPr marL="0" indent="0">
              <a:lnSpc>
                <a:spcPct val="125000"/>
              </a:lnSpc>
              <a:spcBef>
                <a:spcPts val="0"/>
              </a:spcBef>
              <a:buNone/>
            </a:pPr>
            <a:r>
              <a:rPr lang="en-US" b="1">
                <a:latin typeface="+mn-lt"/>
              </a:rPr>
              <a:t>Once you have your account created and are logged into Login.gov:</a:t>
            </a:r>
          </a:p>
          <a:p>
            <a:pPr>
              <a:lnSpc>
                <a:spcPct val="125000"/>
              </a:lnSpc>
              <a:spcBef>
                <a:spcPts val="0"/>
              </a:spcBef>
            </a:pPr>
            <a:r>
              <a:rPr lang="en-US">
                <a:latin typeface="+mn-lt"/>
              </a:rPr>
              <a:t>Find the </a:t>
            </a:r>
            <a:r>
              <a:rPr lang="en-US" b="1">
                <a:solidFill>
                  <a:srgbClr val="0054A6"/>
                </a:solidFill>
                <a:latin typeface="+mn-lt"/>
              </a:rPr>
              <a:t>VETS Grantee Reporting System (VGRS)</a:t>
            </a:r>
            <a:r>
              <a:rPr lang="en-US">
                <a:latin typeface="+mn-lt"/>
              </a:rPr>
              <a:t> card on the bottom right of the Manage Application Access home page </a:t>
            </a:r>
          </a:p>
          <a:p>
            <a:pPr lvl="1">
              <a:lnSpc>
                <a:spcPct val="125000"/>
              </a:lnSpc>
              <a:spcBef>
                <a:spcPts val="0"/>
              </a:spcBef>
            </a:pPr>
            <a:r>
              <a:rPr lang="en-US" sz="1400" i="1">
                <a:latin typeface="+mn-lt"/>
              </a:rPr>
              <a:t>Note: Your GOTRs cannot see the Manage Application Access page from their government computer.</a:t>
            </a:r>
          </a:p>
          <a:p>
            <a:pPr>
              <a:lnSpc>
                <a:spcPct val="125000"/>
              </a:lnSpc>
              <a:spcBef>
                <a:spcPts val="0"/>
              </a:spcBef>
            </a:pPr>
            <a:endParaRPr lang="en-US" sz="1800" i="1">
              <a:latin typeface="+mn-lt"/>
            </a:endParaRPr>
          </a:p>
          <a:p>
            <a:pPr>
              <a:lnSpc>
                <a:spcPct val="125000"/>
              </a:lnSpc>
              <a:spcBef>
                <a:spcPts val="0"/>
              </a:spcBef>
            </a:pPr>
            <a:endParaRPr lang="en-US">
              <a:latin typeface="+mn-lt"/>
            </a:endParaRPr>
          </a:p>
          <a:p>
            <a:pPr>
              <a:lnSpc>
                <a:spcPct val="125000"/>
              </a:lnSpc>
              <a:spcBef>
                <a:spcPts val="0"/>
              </a:spcBef>
            </a:pPr>
            <a:endParaRPr lang="en-US">
              <a:latin typeface="+mn-lt"/>
            </a:endParaRPr>
          </a:p>
          <a:p>
            <a:pPr>
              <a:lnSpc>
                <a:spcPct val="125000"/>
              </a:lnSpc>
              <a:spcBef>
                <a:spcPts val="0"/>
              </a:spcBef>
            </a:pPr>
            <a:endParaRPr lang="en-US">
              <a:latin typeface="+mn-lt"/>
            </a:endParaRPr>
          </a:p>
          <a:p>
            <a:pPr>
              <a:lnSpc>
                <a:spcPct val="125000"/>
              </a:lnSpc>
              <a:spcBef>
                <a:spcPts val="0"/>
              </a:spcBef>
            </a:pPr>
            <a:endParaRPr lang="en-US">
              <a:latin typeface="+mn-lt"/>
            </a:endParaRPr>
          </a:p>
          <a:p>
            <a:pPr>
              <a:lnSpc>
                <a:spcPct val="125000"/>
              </a:lnSpc>
              <a:spcBef>
                <a:spcPts val="0"/>
              </a:spcBef>
            </a:pPr>
            <a:r>
              <a:rPr lang="en-US">
                <a:latin typeface="+mn-lt"/>
              </a:rPr>
              <a:t>Select </a:t>
            </a:r>
            <a:r>
              <a:rPr lang="en-US" b="1">
                <a:solidFill>
                  <a:srgbClr val="0054A6"/>
                </a:solidFill>
                <a:latin typeface="+mn-lt"/>
              </a:rPr>
              <a:t>Register</a:t>
            </a:r>
            <a:r>
              <a:rPr lang="en-US">
                <a:latin typeface="+mn-lt"/>
              </a:rPr>
              <a:t> to be redirected to a Registration Request form</a:t>
            </a:r>
          </a:p>
        </p:txBody>
      </p:sp>
      <p:grpSp>
        <p:nvGrpSpPr>
          <p:cNvPr id="14" name="Group 13" descr="The current card includes the Veterans' Employment and Training Service logo as a part of the VGRS card. The future card shows the Homeless Veterans' Reintegration Program logo in place of the VETS logo to better distinguish VGRS's card from VCMS.">
            <a:extLst>
              <a:ext uri="{FF2B5EF4-FFF2-40B4-BE49-F238E27FC236}">
                <a16:creationId xmlns:a16="http://schemas.microsoft.com/office/drawing/2014/main" id="{EA9DE667-C18C-5EEF-076D-A21756B899F1}"/>
              </a:ext>
            </a:extLst>
          </p:cNvPr>
          <p:cNvGrpSpPr/>
          <p:nvPr/>
        </p:nvGrpSpPr>
        <p:grpSpPr>
          <a:xfrm>
            <a:off x="1346037" y="3429000"/>
            <a:ext cx="9702504" cy="2426213"/>
            <a:chOff x="1243349" y="3333709"/>
            <a:chExt cx="9702504" cy="2426213"/>
          </a:xfrm>
        </p:grpSpPr>
        <p:grpSp>
          <p:nvGrpSpPr>
            <p:cNvPr id="11" name="Group 10">
              <a:extLst>
                <a:ext uri="{FF2B5EF4-FFF2-40B4-BE49-F238E27FC236}">
                  <a16:creationId xmlns:a16="http://schemas.microsoft.com/office/drawing/2014/main" id="{B201513D-ABE2-54AB-C849-215D8B8CB3E9}"/>
                </a:ext>
              </a:extLst>
            </p:cNvPr>
            <p:cNvGrpSpPr/>
            <p:nvPr/>
          </p:nvGrpSpPr>
          <p:grpSpPr>
            <a:xfrm>
              <a:off x="1243349" y="3358002"/>
              <a:ext cx="4045530" cy="2401920"/>
              <a:chOff x="1197864" y="3192876"/>
              <a:chExt cx="3982081" cy="2348388"/>
            </a:xfrm>
          </p:grpSpPr>
          <p:pic>
            <p:nvPicPr>
              <p:cNvPr id="9" name="Picture 8">
                <a:extLst>
                  <a:ext uri="{FF2B5EF4-FFF2-40B4-BE49-F238E27FC236}">
                    <a16:creationId xmlns:a16="http://schemas.microsoft.com/office/drawing/2014/main" id="{9D0E8265-22D1-DEA1-8F19-F47BBB932969}"/>
                  </a:ext>
                </a:extLst>
              </p:cNvPr>
              <p:cNvPicPr>
                <a:picLocks noChangeAspect="1"/>
              </p:cNvPicPr>
              <p:nvPr/>
            </p:nvPicPr>
            <p:blipFill>
              <a:blip r:embed="rId5"/>
              <a:stretch>
                <a:fillRect/>
              </a:stretch>
            </p:blipFill>
            <p:spPr>
              <a:xfrm>
                <a:off x="1197864" y="3495960"/>
                <a:ext cx="3982081" cy="2045304"/>
              </a:xfrm>
              <a:prstGeom prst="rect">
                <a:avLst/>
              </a:prstGeom>
            </p:spPr>
          </p:pic>
          <p:sp>
            <p:nvSpPr>
              <p:cNvPr id="6" name="Rectangle 5">
                <a:extLst>
                  <a:ext uri="{FF2B5EF4-FFF2-40B4-BE49-F238E27FC236}">
                    <a16:creationId xmlns:a16="http://schemas.microsoft.com/office/drawing/2014/main" id="{54CE11F7-4243-9948-BA5D-6FF6FD17829D}"/>
                  </a:ext>
                </a:extLst>
              </p:cNvPr>
              <p:cNvSpPr/>
              <p:nvPr/>
            </p:nvSpPr>
            <p:spPr>
              <a:xfrm>
                <a:off x="1240359" y="3192876"/>
                <a:ext cx="3922776" cy="33832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Current</a:t>
                </a:r>
              </a:p>
            </p:txBody>
          </p:sp>
        </p:grpSp>
        <p:grpSp>
          <p:nvGrpSpPr>
            <p:cNvPr id="12" name="Group 11">
              <a:extLst>
                <a:ext uri="{FF2B5EF4-FFF2-40B4-BE49-F238E27FC236}">
                  <a16:creationId xmlns:a16="http://schemas.microsoft.com/office/drawing/2014/main" id="{8E8BF138-CA32-C2AA-C291-EA3A2CB51C10}"/>
                </a:ext>
              </a:extLst>
            </p:cNvPr>
            <p:cNvGrpSpPr/>
            <p:nvPr/>
          </p:nvGrpSpPr>
          <p:grpSpPr>
            <a:xfrm>
              <a:off x="6900323" y="3358002"/>
              <a:ext cx="4045530" cy="2401920"/>
              <a:chOff x="6574941" y="3157632"/>
              <a:chExt cx="4045530" cy="2401920"/>
            </a:xfrm>
          </p:grpSpPr>
          <p:pic>
            <p:nvPicPr>
              <p:cNvPr id="10" name="Picture 9">
                <a:extLst>
                  <a:ext uri="{FF2B5EF4-FFF2-40B4-BE49-F238E27FC236}">
                    <a16:creationId xmlns:a16="http://schemas.microsoft.com/office/drawing/2014/main" id="{E0B029BE-276F-8119-3D73-B8EC805D228B}"/>
                  </a:ext>
                </a:extLst>
              </p:cNvPr>
              <p:cNvPicPr>
                <a:picLocks noChangeAspect="1"/>
              </p:cNvPicPr>
              <p:nvPr/>
            </p:nvPicPr>
            <p:blipFill>
              <a:blip r:embed="rId6"/>
              <a:stretch>
                <a:fillRect/>
              </a:stretch>
            </p:blipFill>
            <p:spPr>
              <a:xfrm>
                <a:off x="6574941" y="3488395"/>
                <a:ext cx="4045530" cy="2071157"/>
              </a:xfrm>
              <a:prstGeom prst="rect">
                <a:avLst/>
              </a:prstGeom>
            </p:spPr>
          </p:pic>
          <p:sp>
            <p:nvSpPr>
              <p:cNvPr id="7" name="Rectangle 6">
                <a:extLst>
                  <a:ext uri="{FF2B5EF4-FFF2-40B4-BE49-F238E27FC236}">
                    <a16:creationId xmlns:a16="http://schemas.microsoft.com/office/drawing/2014/main" id="{F8A7B0AB-F6BC-2E82-6CCA-5A8C4836C783}"/>
                  </a:ext>
                </a:extLst>
              </p:cNvPr>
              <p:cNvSpPr/>
              <p:nvPr/>
            </p:nvSpPr>
            <p:spPr>
              <a:xfrm>
                <a:off x="6599742" y="3157632"/>
                <a:ext cx="3995928" cy="33832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Future</a:t>
                </a:r>
              </a:p>
            </p:txBody>
          </p:sp>
        </p:grpSp>
        <p:sp>
          <p:nvSpPr>
            <p:cNvPr id="13" name="Arrow: Right 12">
              <a:extLst>
                <a:ext uri="{FF2B5EF4-FFF2-40B4-BE49-F238E27FC236}">
                  <a16:creationId xmlns:a16="http://schemas.microsoft.com/office/drawing/2014/main" id="{70F849CB-5AAA-4F6F-3D5E-A4E4DC679BB9}"/>
                </a:ext>
              </a:extLst>
            </p:cNvPr>
            <p:cNvSpPr/>
            <p:nvPr/>
          </p:nvSpPr>
          <p:spPr>
            <a:xfrm>
              <a:off x="5587201" y="3333709"/>
              <a:ext cx="1056679" cy="524796"/>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grpSp>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19</a:t>
            </a:fld>
            <a:endParaRPr lang="en-US"/>
          </a:p>
        </p:txBody>
      </p:sp>
    </p:spTree>
    <p:extLst>
      <p:ext uri="{BB962C8B-B14F-4D97-AF65-F5344CB8AC3E}">
        <p14:creationId xmlns:p14="http://schemas.microsoft.com/office/powerpoint/2010/main" val="103696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10130" y="2969231"/>
            <a:ext cx="6597618" cy="2150727"/>
          </a:xfrm>
        </p:spPr>
        <p:txBody>
          <a:bodyPr>
            <a:normAutofit/>
          </a:bodyPr>
          <a:lstStyle/>
          <a:p>
            <a:r>
              <a:rPr lang="en-US" sz="4000"/>
              <a:t>VETS Grantee Reporting System (VGRS) Grantee Staff Training</a:t>
            </a:r>
          </a:p>
        </p:txBody>
      </p:sp>
      <p:sp>
        <p:nvSpPr>
          <p:cNvPr id="5" name="Subtitle 4"/>
          <p:cNvSpPr>
            <a:spLocks noGrp="1"/>
          </p:cNvSpPr>
          <p:nvPr>
            <p:ph type="subTitle" idx="1"/>
          </p:nvPr>
        </p:nvSpPr>
        <p:spPr/>
        <p:txBody>
          <a:bodyPr/>
          <a:lstStyle/>
          <a:p>
            <a:r>
              <a:rPr lang="en-US"/>
              <a:t>August 13-15, 2024</a:t>
            </a:r>
          </a:p>
        </p:txBody>
      </p:sp>
    </p:spTree>
    <p:extLst>
      <p:ext uri="{BB962C8B-B14F-4D97-AF65-F5344CB8AC3E}">
        <p14:creationId xmlns:p14="http://schemas.microsoft.com/office/powerpoint/2010/main" val="1815815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dirty="0"/>
              <a:t>VGRS Registration Request</a:t>
            </a:r>
            <a:br>
              <a:rPr lang="en-US" dirty="0"/>
            </a:br>
            <a:r>
              <a:rPr lang="en-US" dirty="0"/>
              <a:t>Submit Form</a:t>
            </a:r>
          </a:p>
        </p:txBody>
      </p:sp>
      <p:pic>
        <p:nvPicPr>
          <p:cNvPr id="6" name="Graphic 5" descr="Badge with solid fill">
            <a:extLst>
              <a:ext uri="{FF2B5EF4-FFF2-40B4-BE49-F238E27FC236}">
                <a16:creationId xmlns:a16="http://schemas.microsoft.com/office/drawing/2014/main" id="{2E84B645-B40E-4D23-4B99-4664179796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9809" y="290533"/>
            <a:ext cx="914400" cy="914400"/>
          </a:xfrm>
          <a:prstGeom prst="rect">
            <a:avLst/>
          </a:prstGeom>
        </p:spPr>
      </p:pic>
      <p:sp>
        <p:nvSpPr>
          <p:cNvPr id="2" name="Content Placeholder 1"/>
          <p:cNvSpPr>
            <a:spLocks noGrp="1"/>
          </p:cNvSpPr>
          <p:nvPr>
            <p:ph idx="1"/>
          </p:nvPr>
        </p:nvSpPr>
        <p:spPr>
          <a:xfrm>
            <a:off x="505546" y="1312380"/>
            <a:ext cx="3574773" cy="4944786"/>
          </a:xfrm>
        </p:spPr>
        <p:txBody>
          <a:bodyPr vert="horz" lIns="91440" tIns="45720" rIns="91440" bIns="45720" rtlCol="0" anchor="t">
            <a:noAutofit/>
          </a:bodyPr>
          <a:lstStyle/>
          <a:p>
            <a:pPr>
              <a:lnSpc>
                <a:spcPct val="125000"/>
              </a:lnSpc>
              <a:spcBef>
                <a:spcPts val="0"/>
              </a:spcBef>
            </a:pPr>
            <a:r>
              <a:rPr lang="en-US">
                <a:latin typeface="+mn-lt"/>
              </a:rPr>
              <a:t>Fill out the Registration form. </a:t>
            </a:r>
          </a:p>
          <a:p>
            <a:pPr>
              <a:lnSpc>
                <a:spcPct val="125000"/>
              </a:lnSpc>
              <a:spcBef>
                <a:spcPts val="0"/>
              </a:spcBef>
            </a:pPr>
            <a:r>
              <a:rPr lang="en-US">
                <a:latin typeface="+mn-lt"/>
              </a:rPr>
              <a:t>You </a:t>
            </a:r>
            <a:r>
              <a:rPr lang="en-US" b="1">
                <a:latin typeface="+mn-lt"/>
              </a:rPr>
              <a:t>must</a:t>
            </a:r>
            <a:r>
              <a:rPr lang="en-US">
                <a:latin typeface="+mn-lt"/>
              </a:rPr>
              <a:t> select </a:t>
            </a:r>
            <a:r>
              <a:rPr lang="en-US" b="1" u="sng">
                <a:latin typeface="+mn-lt"/>
              </a:rPr>
              <a:t>your</a:t>
            </a:r>
            <a:r>
              <a:rPr lang="en-US">
                <a:latin typeface="+mn-lt"/>
              </a:rPr>
              <a:t> Organization Name and Grant Number.</a:t>
            </a:r>
          </a:p>
          <a:p>
            <a:pPr>
              <a:lnSpc>
                <a:spcPct val="125000"/>
              </a:lnSpc>
              <a:spcBef>
                <a:spcPts val="0"/>
              </a:spcBef>
            </a:pPr>
            <a:r>
              <a:rPr lang="en-US" sz="2400">
                <a:latin typeface="+mn-lt"/>
              </a:rPr>
              <a:t>If you need </a:t>
            </a:r>
            <a:r>
              <a:rPr lang="en-US" sz="2400" b="1">
                <a:latin typeface="+mn-lt"/>
              </a:rPr>
              <a:t>access to more than one grant</a:t>
            </a:r>
            <a:r>
              <a:rPr lang="en-US" sz="2400">
                <a:latin typeface="+mn-lt"/>
              </a:rPr>
              <a:t>, list the grant numbers in the Notes field </a:t>
            </a:r>
            <a:r>
              <a:rPr lang="en-US" sz="2400" b="1" u="sng">
                <a:latin typeface="+mn-lt"/>
              </a:rPr>
              <a:t>AND</a:t>
            </a:r>
            <a:r>
              <a:rPr lang="en-US" sz="2400">
                <a:latin typeface="+mn-lt"/>
              </a:rPr>
              <a:t> send an email to your GOTR</a:t>
            </a:r>
            <a:r>
              <a:rPr lang="en-US" sz="2400" dirty="0">
                <a:latin typeface="+mn-lt"/>
              </a:rPr>
              <a:t>(s).</a:t>
            </a:r>
            <a:endParaRPr lang="en-US" sz="2400">
              <a:latin typeface="+mn-lt"/>
            </a:endParaRPr>
          </a:p>
        </p:txBody>
      </p:sp>
      <p:pic>
        <p:nvPicPr>
          <p:cNvPr id="12" name="Picture 11" descr="VETS Grantee Reporting System's registration request form for grantee users">
            <a:extLst>
              <a:ext uri="{FF2B5EF4-FFF2-40B4-BE49-F238E27FC236}">
                <a16:creationId xmlns:a16="http://schemas.microsoft.com/office/drawing/2014/main" id="{CA93C9E1-8279-E054-BDF6-0EA884B0CAF6}"/>
              </a:ext>
            </a:extLst>
          </p:cNvPr>
          <p:cNvPicPr>
            <a:picLocks noChangeAspect="1"/>
          </p:cNvPicPr>
          <p:nvPr/>
        </p:nvPicPr>
        <p:blipFill>
          <a:blip r:embed="rId5"/>
          <a:stretch>
            <a:fillRect/>
          </a:stretch>
        </p:blipFill>
        <p:spPr>
          <a:xfrm>
            <a:off x="4080319" y="1616096"/>
            <a:ext cx="7787983" cy="4169903"/>
          </a:xfrm>
          <a:prstGeom prst="rect">
            <a:avLst/>
          </a:prstGeom>
        </p:spPr>
      </p:pic>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20</a:t>
            </a:fld>
            <a:endParaRPr lang="en-US"/>
          </a:p>
        </p:txBody>
      </p:sp>
    </p:spTree>
    <p:extLst>
      <p:ext uri="{BB962C8B-B14F-4D97-AF65-F5344CB8AC3E}">
        <p14:creationId xmlns:p14="http://schemas.microsoft.com/office/powerpoint/2010/main" val="2381288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normAutofit fontScale="90000"/>
          </a:bodyPr>
          <a:lstStyle/>
          <a:p>
            <a:r>
              <a:rPr lang="en-US" dirty="0"/>
              <a:t>VGRS Registration Decision</a:t>
            </a:r>
            <a:br>
              <a:rPr lang="en-US" dirty="0"/>
            </a:br>
            <a:r>
              <a:rPr lang="en-US" sz="4000" dirty="0"/>
              <a:t>Additional Registration Requests Are Blocked</a:t>
            </a:r>
            <a:endParaRPr lang="en-US" dirty="0"/>
          </a:p>
        </p:txBody>
      </p:sp>
      <p:pic>
        <p:nvPicPr>
          <p:cNvPr id="8" name="Graphic 7" descr="Badge 3 with solid fill">
            <a:extLst>
              <a:ext uri="{FF2B5EF4-FFF2-40B4-BE49-F238E27FC236}">
                <a16:creationId xmlns:a16="http://schemas.microsoft.com/office/drawing/2014/main" id="{897BBB1F-F378-2499-C76C-63D27BA4D5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5042" y="0"/>
            <a:ext cx="914400" cy="914400"/>
          </a:xfrm>
          <a:prstGeom prst="rect">
            <a:avLst/>
          </a:prstGeom>
        </p:spPr>
      </p:pic>
      <p:sp>
        <p:nvSpPr>
          <p:cNvPr id="2" name="Content Placeholder 1"/>
          <p:cNvSpPr>
            <a:spLocks noGrp="1"/>
          </p:cNvSpPr>
          <p:nvPr>
            <p:ph idx="1"/>
          </p:nvPr>
        </p:nvSpPr>
        <p:spPr>
          <a:xfrm>
            <a:off x="838200" y="1411564"/>
            <a:ext cx="10515600" cy="4944786"/>
          </a:xfrm>
        </p:spPr>
        <p:txBody>
          <a:bodyPr vert="horz" lIns="91440" tIns="45720" rIns="91440" bIns="45720" rtlCol="0" anchor="t">
            <a:noAutofit/>
          </a:bodyPr>
          <a:lstStyle/>
          <a:p>
            <a:pPr>
              <a:lnSpc>
                <a:spcPct val="125000"/>
              </a:lnSpc>
              <a:spcBef>
                <a:spcPts val="0"/>
              </a:spcBef>
            </a:pPr>
            <a:r>
              <a:rPr lang="en-US">
                <a:latin typeface="+mn-lt"/>
              </a:rPr>
              <a:t>While you are awaiting adjudication of your registration request, the Register button will be grayed out </a:t>
            </a:r>
          </a:p>
          <a:p>
            <a:pPr lvl="1">
              <a:lnSpc>
                <a:spcPct val="125000"/>
              </a:lnSpc>
              <a:spcBef>
                <a:spcPts val="0"/>
              </a:spcBef>
            </a:pPr>
            <a:r>
              <a:rPr lang="en-US">
                <a:latin typeface="+mn-lt"/>
              </a:rPr>
              <a:t>This stops potential users from flooding the registration requests queue to allow VETS staff time to respond</a:t>
            </a:r>
          </a:p>
        </p:txBody>
      </p:sp>
      <p:pic>
        <p:nvPicPr>
          <p:cNvPr id="7" name="Picture 6" descr="VETS Grantee Report System (VGRS) card limits one active pending registration requests per user/account">
            <a:extLst>
              <a:ext uri="{FF2B5EF4-FFF2-40B4-BE49-F238E27FC236}">
                <a16:creationId xmlns:a16="http://schemas.microsoft.com/office/drawing/2014/main" id="{09D1042D-7B9A-F1B7-55BD-57BBA60175C8}"/>
              </a:ext>
            </a:extLst>
          </p:cNvPr>
          <p:cNvPicPr>
            <a:picLocks noChangeAspect="1"/>
          </p:cNvPicPr>
          <p:nvPr/>
        </p:nvPicPr>
        <p:blipFill>
          <a:blip r:embed="rId5"/>
          <a:stretch>
            <a:fillRect/>
          </a:stretch>
        </p:blipFill>
        <p:spPr>
          <a:xfrm>
            <a:off x="3819207" y="3779834"/>
            <a:ext cx="4553585" cy="2324424"/>
          </a:xfrm>
          <a:prstGeom prst="rect">
            <a:avLst/>
          </a:prstGeom>
        </p:spPr>
      </p:pic>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21</a:t>
            </a:fld>
            <a:endParaRPr lang="en-US"/>
          </a:p>
        </p:txBody>
      </p:sp>
    </p:spTree>
    <p:extLst>
      <p:ext uri="{BB962C8B-B14F-4D97-AF65-F5344CB8AC3E}">
        <p14:creationId xmlns:p14="http://schemas.microsoft.com/office/powerpoint/2010/main" val="181562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dirty="0"/>
              <a:t>VGRS Registration Decision</a:t>
            </a:r>
          </a:p>
        </p:txBody>
      </p:sp>
      <p:pic>
        <p:nvPicPr>
          <p:cNvPr id="7" name="Graphic 6" descr="Badge 3 with solid fill">
            <a:extLst>
              <a:ext uri="{FF2B5EF4-FFF2-40B4-BE49-F238E27FC236}">
                <a16:creationId xmlns:a16="http://schemas.microsoft.com/office/drawing/2014/main" id="{102C5256-16E0-B854-38A1-D750F97ECA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50356" y="222527"/>
            <a:ext cx="914400" cy="914400"/>
          </a:xfrm>
          <a:prstGeom prst="rect">
            <a:avLst/>
          </a:prstGeom>
        </p:spPr>
      </p:pic>
      <p:sp>
        <p:nvSpPr>
          <p:cNvPr id="2" name="Content Placeholder 1"/>
          <p:cNvSpPr>
            <a:spLocks noGrp="1"/>
          </p:cNvSpPr>
          <p:nvPr>
            <p:ph idx="1"/>
          </p:nvPr>
        </p:nvSpPr>
        <p:spPr>
          <a:xfrm>
            <a:off x="838200" y="1411564"/>
            <a:ext cx="10515600" cy="4944786"/>
          </a:xfrm>
        </p:spPr>
        <p:txBody>
          <a:bodyPr vert="horz" lIns="91440" tIns="45720" rIns="91440" bIns="45720" rtlCol="0" anchor="t">
            <a:noAutofit/>
          </a:bodyPr>
          <a:lstStyle/>
          <a:p>
            <a:pPr>
              <a:lnSpc>
                <a:spcPct val="125000"/>
              </a:lnSpc>
              <a:spcBef>
                <a:spcPts val="0"/>
              </a:spcBef>
            </a:pPr>
            <a:r>
              <a:rPr lang="en-US" dirty="0">
                <a:latin typeface="+mn-lt"/>
              </a:rPr>
              <a:t>Registration requests are reviewed by VETS staff and are either </a:t>
            </a:r>
            <a:r>
              <a:rPr lang="en-US" b="1" dirty="0">
                <a:latin typeface="+mn-lt"/>
              </a:rPr>
              <a:t>Approved</a:t>
            </a:r>
            <a:r>
              <a:rPr lang="en-US" dirty="0">
                <a:latin typeface="+mn-lt"/>
              </a:rPr>
              <a:t> or </a:t>
            </a:r>
            <a:r>
              <a:rPr lang="en-US" b="1" dirty="0">
                <a:latin typeface="+mn-lt"/>
              </a:rPr>
              <a:t>Rejected</a:t>
            </a:r>
            <a:endParaRPr lang="en-US" dirty="0">
              <a:latin typeface="+mn-lt"/>
            </a:endParaRPr>
          </a:p>
          <a:p>
            <a:pPr lvl="1">
              <a:lnSpc>
                <a:spcPct val="125000"/>
              </a:lnSpc>
              <a:spcBef>
                <a:spcPts val="0"/>
              </a:spcBef>
            </a:pPr>
            <a:r>
              <a:rPr lang="en-US" dirty="0">
                <a:latin typeface="+mn-lt"/>
              </a:rPr>
              <a:t>This will likely be your GOTR or another member of your grant’s primary service delivery state</a:t>
            </a:r>
          </a:p>
          <a:p>
            <a:pPr>
              <a:lnSpc>
                <a:spcPct val="125000"/>
              </a:lnSpc>
              <a:spcBef>
                <a:spcPts val="0"/>
              </a:spcBef>
            </a:pPr>
            <a:r>
              <a:rPr lang="en-US" dirty="0">
                <a:latin typeface="+mn-lt"/>
              </a:rPr>
              <a:t>As Grantees, you will receive an email notification informing you of the decision made for your individual request. </a:t>
            </a:r>
          </a:p>
          <a:p>
            <a:pPr>
              <a:lnSpc>
                <a:spcPct val="125000"/>
              </a:lnSpc>
              <a:spcBef>
                <a:spcPts val="0"/>
              </a:spcBef>
            </a:pPr>
            <a:r>
              <a:rPr lang="en-US" dirty="0">
                <a:latin typeface="+mn-lt"/>
              </a:rPr>
              <a:t>If your request was:</a:t>
            </a:r>
          </a:p>
          <a:p>
            <a:pPr lvl="1">
              <a:lnSpc>
                <a:spcPct val="125000"/>
              </a:lnSpc>
              <a:spcBef>
                <a:spcPts val="0"/>
              </a:spcBef>
            </a:pPr>
            <a:r>
              <a:rPr lang="en-US" b="1" dirty="0">
                <a:solidFill>
                  <a:srgbClr val="0054A6"/>
                </a:solidFill>
                <a:latin typeface="+mn-lt"/>
              </a:rPr>
              <a:t>Approved</a:t>
            </a:r>
            <a:r>
              <a:rPr lang="en-US" dirty="0">
                <a:latin typeface="+mn-lt"/>
              </a:rPr>
              <a:t> – you will be able to you access </a:t>
            </a:r>
            <a:r>
              <a:rPr lang="en-US" b="1" dirty="0">
                <a:latin typeface="+mn-lt"/>
                <a:hlinkClick r:id="rId5"/>
              </a:rPr>
              <a:t>VGRS</a:t>
            </a:r>
            <a:r>
              <a:rPr lang="en-US" dirty="0">
                <a:latin typeface="+mn-lt"/>
              </a:rPr>
              <a:t> (</a:t>
            </a:r>
            <a:r>
              <a:rPr lang="en-US" dirty="0">
                <a:latin typeface="+mn-lt"/>
                <a:hlinkClick r:id="rId5"/>
              </a:rPr>
              <a:t>https://cmp.dol.gov/suite/sites/vgrs</a:t>
            </a:r>
            <a:r>
              <a:rPr lang="en-US" dirty="0">
                <a:latin typeface="+mn-lt"/>
              </a:rPr>
              <a:t>) directly</a:t>
            </a:r>
          </a:p>
          <a:p>
            <a:pPr lvl="1">
              <a:lnSpc>
                <a:spcPct val="125000"/>
              </a:lnSpc>
              <a:spcBef>
                <a:spcPts val="0"/>
              </a:spcBef>
            </a:pPr>
            <a:r>
              <a:rPr lang="en-US" b="1" dirty="0">
                <a:solidFill>
                  <a:srgbClr val="0054A6"/>
                </a:solidFill>
                <a:latin typeface="+mn-lt"/>
              </a:rPr>
              <a:t>Rejected</a:t>
            </a:r>
            <a:r>
              <a:rPr lang="en-US" dirty="0">
                <a:latin typeface="+mn-lt"/>
              </a:rPr>
              <a:t> – you will be able to resubmit a request using all previous steps</a:t>
            </a:r>
          </a:p>
        </p:txBody>
      </p:sp>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22</a:t>
            </a:fld>
            <a:endParaRPr lang="en-US"/>
          </a:p>
        </p:txBody>
      </p:sp>
    </p:spTree>
    <p:extLst>
      <p:ext uri="{BB962C8B-B14F-4D97-AF65-F5344CB8AC3E}">
        <p14:creationId xmlns:p14="http://schemas.microsoft.com/office/powerpoint/2010/main" val="406455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dirty="0"/>
              <a:t>VGRS Registration Decision</a:t>
            </a:r>
            <a:br>
              <a:rPr lang="en-US" dirty="0"/>
            </a:br>
            <a:r>
              <a:rPr lang="en-US" dirty="0"/>
              <a:t>VETS View</a:t>
            </a:r>
          </a:p>
        </p:txBody>
      </p:sp>
      <p:pic>
        <p:nvPicPr>
          <p:cNvPr id="7" name="Graphic 6" descr="Badge 3 with solid fill">
            <a:extLst>
              <a:ext uri="{FF2B5EF4-FFF2-40B4-BE49-F238E27FC236}">
                <a16:creationId xmlns:a16="http://schemas.microsoft.com/office/drawing/2014/main" id="{102C5256-16E0-B854-38A1-D750F97ECA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50356" y="222527"/>
            <a:ext cx="914400" cy="914400"/>
          </a:xfrm>
          <a:prstGeom prst="rect">
            <a:avLst/>
          </a:prstGeom>
        </p:spPr>
      </p:pic>
      <p:sp>
        <p:nvSpPr>
          <p:cNvPr id="2" name="Content Placeholder 1"/>
          <p:cNvSpPr>
            <a:spLocks noGrp="1"/>
          </p:cNvSpPr>
          <p:nvPr>
            <p:ph idx="1"/>
          </p:nvPr>
        </p:nvSpPr>
        <p:spPr>
          <a:xfrm>
            <a:off x="838200" y="1411564"/>
            <a:ext cx="10515600" cy="4944786"/>
          </a:xfrm>
        </p:spPr>
        <p:txBody>
          <a:bodyPr vert="horz" lIns="91440" tIns="45720" rIns="91440" bIns="45720" rtlCol="0" anchor="t">
            <a:noAutofit/>
          </a:bodyPr>
          <a:lstStyle/>
          <a:p>
            <a:pPr>
              <a:lnSpc>
                <a:spcPct val="125000"/>
              </a:lnSpc>
              <a:spcBef>
                <a:spcPts val="0"/>
              </a:spcBef>
            </a:pPr>
            <a:r>
              <a:rPr lang="en-US">
                <a:latin typeface="+mn-lt"/>
              </a:rPr>
              <a:t>Here’s how VETS staff adjudicate grantee registration requests</a:t>
            </a:r>
          </a:p>
        </p:txBody>
      </p:sp>
      <p:pic>
        <p:nvPicPr>
          <p:cNvPr id="1026" name="Picture 2" descr="Review view of a submitted registration request for VETS staff to perform Approve or Reject action towards the request.">
            <a:extLst>
              <a:ext uri="{FF2B5EF4-FFF2-40B4-BE49-F238E27FC236}">
                <a16:creationId xmlns:a16="http://schemas.microsoft.com/office/drawing/2014/main" id="{5DE3C2FF-2818-E531-E6B1-AA44E50F8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593" y="2021568"/>
            <a:ext cx="9636813" cy="446868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F533A62-0560-4741-9272-0FF595F394C3}" type="slidenum">
              <a:rPr lang="en-US" smtClean="0"/>
              <a:t>23</a:t>
            </a:fld>
            <a:endParaRPr lang="en-US"/>
          </a:p>
        </p:txBody>
      </p:sp>
    </p:spTree>
    <p:extLst>
      <p:ext uri="{BB962C8B-B14F-4D97-AF65-F5344CB8AC3E}">
        <p14:creationId xmlns:p14="http://schemas.microsoft.com/office/powerpoint/2010/main" val="275244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a:t>VGRS User Profile</a:t>
            </a:r>
          </a:p>
        </p:txBody>
      </p:sp>
      <p:pic>
        <p:nvPicPr>
          <p:cNvPr id="7" name="Graphic 6" descr="Badge 4 with solid fill">
            <a:extLst>
              <a:ext uri="{FF2B5EF4-FFF2-40B4-BE49-F238E27FC236}">
                <a16:creationId xmlns:a16="http://schemas.microsoft.com/office/drawing/2014/main" id="{71213251-CA60-DA66-AEB1-DDBD234B6A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2121" y="217205"/>
            <a:ext cx="914400" cy="914400"/>
          </a:xfrm>
          <a:prstGeom prst="rect">
            <a:avLst/>
          </a:prstGeom>
        </p:spPr>
      </p:pic>
      <p:sp>
        <p:nvSpPr>
          <p:cNvPr id="2" name="Content Placeholder 1"/>
          <p:cNvSpPr>
            <a:spLocks noGrp="1"/>
          </p:cNvSpPr>
          <p:nvPr>
            <p:ph idx="1"/>
          </p:nvPr>
        </p:nvSpPr>
        <p:spPr>
          <a:xfrm>
            <a:off x="838200" y="1411564"/>
            <a:ext cx="10515600" cy="6589436"/>
          </a:xfrm>
        </p:spPr>
        <p:txBody>
          <a:bodyPr vert="horz" lIns="91440" tIns="45720" rIns="91440" bIns="45720" rtlCol="0" anchor="t">
            <a:noAutofit/>
          </a:bodyPr>
          <a:lstStyle/>
          <a:p>
            <a:pPr>
              <a:lnSpc>
                <a:spcPct val="125000"/>
              </a:lnSpc>
              <a:spcBef>
                <a:spcPts val="0"/>
              </a:spcBef>
            </a:pPr>
            <a:r>
              <a:rPr lang="en-US" sz="2000">
                <a:latin typeface="+mn-lt"/>
              </a:rPr>
              <a:t>Once approved, you will be able to view your VGRS user profile</a:t>
            </a:r>
            <a:endParaRPr lang="en-US" sz="2000">
              <a:latin typeface="+mn-lt"/>
              <a:cs typeface="Calibri"/>
            </a:endParaRPr>
          </a:p>
          <a:p>
            <a:pPr>
              <a:lnSpc>
                <a:spcPct val="125000"/>
              </a:lnSpc>
              <a:spcBef>
                <a:spcPts val="0"/>
              </a:spcBef>
            </a:pPr>
            <a:r>
              <a:rPr lang="en-US" sz="2000">
                <a:latin typeface="+mn-lt"/>
              </a:rPr>
              <a:t>Consists of two major sections:</a:t>
            </a:r>
          </a:p>
          <a:p>
            <a:pPr lvl="1">
              <a:lnSpc>
                <a:spcPct val="125000"/>
              </a:lnSpc>
              <a:spcBef>
                <a:spcPts val="0"/>
              </a:spcBef>
            </a:pPr>
            <a:r>
              <a:rPr lang="en-US" sz="1800">
                <a:latin typeface="+mn-lt"/>
              </a:rPr>
              <a:t>User Profile</a:t>
            </a:r>
          </a:p>
          <a:p>
            <a:pPr lvl="2">
              <a:lnSpc>
                <a:spcPct val="125000"/>
              </a:lnSpc>
              <a:spcBef>
                <a:spcPts val="0"/>
              </a:spcBef>
            </a:pPr>
            <a:r>
              <a:rPr lang="en-US" sz="1600">
                <a:latin typeface="+mn-lt"/>
              </a:rPr>
              <a:t>Consists of all your provided contact information at the time of your registration request</a:t>
            </a:r>
          </a:p>
          <a:p>
            <a:pPr lvl="1">
              <a:lnSpc>
                <a:spcPct val="125000"/>
              </a:lnSpc>
              <a:spcBef>
                <a:spcPts val="0"/>
              </a:spcBef>
            </a:pPr>
            <a:r>
              <a:rPr lang="en-US" sz="1800">
                <a:latin typeface="+mn-lt"/>
              </a:rPr>
              <a:t>VGRS Profile Settings</a:t>
            </a:r>
          </a:p>
          <a:p>
            <a:pPr lvl="2">
              <a:lnSpc>
                <a:spcPct val="125000"/>
              </a:lnSpc>
              <a:spcBef>
                <a:spcPts val="0"/>
              </a:spcBef>
            </a:pPr>
            <a:r>
              <a:rPr lang="en-US" sz="1600">
                <a:latin typeface="+mn-lt"/>
              </a:rPr>
              <a:t>Consists of your provided Position Title and the records you have been provided access to (grantee organization and grant records)</a:t>
            </a:r>
          </a:p>
          <a:p>
            <a:pPr>
              <a:lnSpc>
                <a:spcPct val="125000"/>
              </a:lnSpc>
              <a:spcBef>
                <a:spcPts val="0"/>
              </a:spcBef>
            </a:pPr>
            <a:r>
              <a:rPr lang="en-US" sz="2000">
                <a:latin typeface="+mn-lt"/>
              </a:rPr>
              <a:t>When VETS approves your registration request, VETS staff must manually add you to your requested Organization and Grant Numbers(s) selected on your registration request</a:t>
            </a:r>
          </a:p>
          <a:p>
            <a:pPr lvl="1">
              <a:lnSpc>
                <a:spcPct val="125000"/>
              </a:lnSpc>
              <a:spcBef>
                <a:spcPts val="0"/>
              </a:spcBef>
            </a:pPr>
            <a:r>
              <a:rPr lang="en-US" sz="1600">
                <a:latin typeface="+mn-lt"/>
              </a:rPr>
              <a:t>Therefore, if you require access to more than one organization or grant, you must include them in your request. Otherwise, you will need to contact your GOTR(s) to receive the additional access</a:t>
            </a:r>
            <a:endParaRPr lang="en-US" sz="2000">
              <a:latin typeface="+mn-lt"/>
            </a:endParaRPr>
          </a:p>
        </p:txBody>
      </p:sp>
      <p:sp>
        <p:nvSpPr>
          <p:cNvPr id="8" name="TextBox 7">
            <a:extLst>
              <a:ext uri="{FF2B5EF4-FFF2-40B4-BE49-F238E27FC236}">
                <a16:creationId xmlns:a16="http://schemas.microsoft.com/office/drawing/2014/main" id="{D5F0B9D1-B424-4C6A-6A30-9CB9F9F9DAB8}"/>
              </a:ext>
            </a:extLst>
          </p:cNvPr>
          <p:cNvSpPr txBox="1"/>
          <p:nvPr/>
        </p:nvSpPr>
        <p:spPr>
          <a:xfrm>
            <a:off x="838200" y="5966884"/>
            <a:ext cx="10515600" cy="369332"/>
          </a:xfrm>
          <a:prstGeom prst="rect">
            <a:avLst/>
          </a:prstGeom>
          <a:solidFill>
            <a:schemeClr val="accent1"/>
          </a:solidFill>
          <a:ln w="381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latin typeface="Franklin Gothic Book"/>
              </a:rPr>
              <a:t>If you notice that your associated access is incorrect or incomplete, </a:t>
            </a:r>
            <a:r>
              <a:rPr lang="en-US" b="1" u="sng">
                <a:solidFill>
                  <a:schemeClr val="bg1"/>
                </a:solidFill>
                <a:latin typeface="Franklin Gothic Book"/>
              </a:rPr>
              <a:t>contact your GOTR immediately</a:t>
            </a:r>
            <a:r>
              <a:rPr lang="en-US" b="1">
                <a:solidFill>
                  <a:schemeClr val="bg1"/>
                </a:solidFill>
                <a:latin typeface="Franklin Gothic Book"/>
              </a:rPr>
              <a:t>.</a:t>
            </a:r>
          </a:p>
        </p:txBody>
      </p:sp>
      <p:sp>
        <p:nvSpPr>
          <p:cNvPr id="3" name="Footer Placeholder 2"/>
          <p:cNvSpPr>
            <a:spLocks noGrp="1"/>
          </p:cNvSpPr>
          <p:nvPr>
            <p:ph type="ftr" sz="quarter" idx="11"/>
          </p:nvPr>
        </p:nvSpPr>
        <p:spPr/>
        <p:txBody>
          <a:bodyPr/>
          <a:lstStyle/>
          <a:p>
            <a:r>
              <a:rPr lang="en-US"/>
              <a:t>Veterans’ Employment and Training Service</a:t>
            </a:r>
          </a:p>
        </p:txBody>
      </p:sp>
      <p:sp>
        <p:nvSpPr>
          <p:cNvPr id="4" name="Slide Number Placeholder 3"/>
          <p:cNvSpPr>
            <a:spLocks noGrp="1"/>
          </p:cNvSpPr>
          <p:nvPr>
            <p:ph type="sldNum" sz="quarter" idx="12"/>
          </p:nvPr>
        </p:nvSpPr>
        <p:spPr/>
        <p:txBody>
          <a:bodyPr/>
          <a:lstStyle/>
          <a:p>
            <a:fld id="{9F533A62-0560-4741-9272-0FF595F394C3}" type="slidenum">
              <a:rPr lang="en-US" smtClean="0"/>
              <a:t>24</a:t>
            </a:fld>
            <a:endParaRPr lang="en-US"/>
          </a:p>
        </p:txBody>
      </p:sp>
    </p:spTree>
    <p:extLst>
      <p:ext uri="{BB962C8B-B14F-4D97-AF65-F5344CB8AC3E}">
        <p14:creationId xmlns:p14="http://schemas.microsoft.com/office/powerpoint/2010/main" val="129665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a:t>VGRS User Profile </a:t>
            </a:r>
            <a:br>
              <a:rPr lang="en-US"/>
            </a:br>
            <a:r>
              <a:rPr lang="en-US" sz="3600"/>
              <a:t>No Access View</a:t>
            </a:r>
            <a:endParaRPr lang="en-US"/>
          </a:p>
        </p:txBody>
      </p:sp>
      <p:pic>
        <p:nvPicPr>
          <p:cNvPr id="7" name="Picture 6" descr="Grantee staff that do not have access to any records will see no data in the Grantee Organization and Grants fields on their VGRS User Profile.">
            <a:extLst>
              <a:ext uri="{FF2B5EF4-FFF2-40B4-BE49-F238E27FC236}">
                <a16:creationId xmlns:a16="http://schemas.microsoft.com/office/drawing/2014/main" id="{5208CA7B-A166-4A8B-485E-B4DC8B7C87E0}"/>
              </a:ext>
            </a:extLst>
          </p:cNvPr>
          <p:cNvPicPr>
            <a:picLocks noChangeAspect="1"/>
          </p:cNvPicPr>
          <p:nvPr/>
        </p:nvPicPr>
        <p:blipFill>
          <a:blip r:embed="rId3"/>
          <a:stretch>
            <a:fillRect/>
          </a:stretch>
        </p:blipFill>
        <p:spPr>
          <a:xfrm>
            <a:off x="675098" y="1411564"/>
            <a:ext cx="10980952" cy="5076190"/>
          </a:xfrm>
          <a:prstGeom prst="rect">
            <a:avLst/>
          </a:prstGeom>
        </p:spPr>
      </p:pic>
      <p:pic>
        <p:nvPicPr>
          <p:cNvPr id="9" name="Graphic 8" descr="Badge 4 with solid fill">
            <a:extLst>
              <a:ext uri="{FF2B5EF4-FFF2-40B4-BE49-F238E27FC236}">
                <a16:creationId xmlns:a16="http://schemas.microsoft.com/office/drawing/2014/main" id="{E328651B-AEE7-73A5-849E-C2EE124997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2121" y="217205"/>
            <a:ext cx="914400" cy="914400"/>
          </a:xfrm>
          <a:prstGeom prst="rect">
            <a:avLst/>
          </a:prstGeom>
        </p:spPr>
      </p:pic>
      <p:sp>
        <p:nvSpPr>
          <p:cNvPr id="4" name="Slide Number Placeholder 3"/>
          <p:cNvSpPr>
            <a:spLocks noGrp="1"/>
          </p:cNvSpPr>
          <p:nvPr>
            <p:ph type="sldNum" sz="quarter" idx="12"/>
          </p:nvPr>
        </p:nvSpPr>
        <p:spPr/>
        <p:txBody>
          <a:bodyPr/>
          <a:lstStyle/>
          <a:p>
            <a:fld id="{9F533A62-0560-4741-9272-0FF595F394C3}" type="slidenum">
              <a:rPr lang="en-US" smtClean="0"/>
              <a:t>25</a:t>
            </a:fld>
            <a:endParaRPr lang="en-US"/>
          </a:p>
        </p:txBody>
      </p:sp>
    </p:spTree>
    <p:extLst>
      <p:ext uri="{BB962C8B-B14F-4D97-AF65-F5344CB8AC3E}">
        <p14:creationId xmlns:p14="http://schemas.microsoft.com/office/powerpoint/2010/main" val="1250092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a:t>VGRS User Profile </a:t>
            </a:r>
            <a:br>
              <a:rPr lang="en-US"/>
            </a:br>
            <a:r>
              <a:rPr lang="en-US" sz="3600"/>
              <a:t>Access View</a:t>
            </a:r>
            <a:endParaRPr lang="en-US"/>
          </a:p>
        </p:txBody>
      </p:sp>
      <p:pic>
        <p:nvPicPr>
          <p:cNvPr id="2" name="Graphic 1" descr="Badge 4 with solid fill">
            <a:extLst>
              <a:ext uri="{FF2B5EF4-FFF2-40B4-BE49-F238E27FC236}">
                <a16:creationId xmlns:a16="http://schemas.microsoft.com/office/drawing/2014/main" id="{A09AE68A-ADFE-CEE9-2A7E-5351CDF1F1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2121" y="217205"/>
            <a:ext cx="914400" cy="914400"/>
          </a:xfrm>
          <a:prstGeom prst="rect">
            <a:avLst/>
          </a:prstGeom>
        </p:spPr>
      </p:pic>
      <p:grpSp>
        <p:nvGrpSpPr>
          <p:cNvPr id="10" name="Group 9" descr="Grantee Staff that have record accesses will see the associated records listed under their grantee organization &amp; grant fields.">
            <a:extLst>
              <a:ext uri="{FF2B5EF4-FFF2-40B4-BE49-F238E27FC236}">
                <a16:creationId xmlns:a16="http://schemas.microsoft.com/office/drawing/2014/main" id="{DF7F812A-221B-6FF3-A855-BE6AAC5FBDF6}"/>
              </a:ext>
            </a:extLst>
          </p:cNvPr>
          <p:cNvGrpSpPr/>
          <p:nvPr/>
        </p:nvGrpSpPr>
        <p:grpSpPr>
          <a:xfrm>
            <a:off x="838201" y="1443623"/>
            <a:ext cx="10515600" cy="5006175"/>
            <a:chOff x="838201" y="1443623"/>
            <a:chExt cx="10515600" cy="5006175"/>
          </a:xfrm>
        </p:grpSpPr>
        <p:pic>
          <p:nvPicPr>
            <p:cNvPr id="6" name="Picture 5">
              <a:extLst>
                <a:ext uri="{FF2B5EF4-FFF2-40B4-BE49-F238E27FC236}">
                  <a16:creationId xmlns:a16="http://schemas.microsoft.com/office/drawing/2014/main" id="{84DCEDC1-8AF1-FBEC-40F5-BAEED2B2CDBB}"/>
                </a:ext>
              </a:extLst>
            </p:cNvPr>
            <p:cNvPicPr>
              <a:picLocks noChangeAspect="1"/>
            </p:cNvPicPr>
            <p:nvPr/>
          </p:nvPicPr>
          <p:blipFill rotWithShape="1">
            <a:blip r:embed="rId5"/>
            <a:srcRect b="3549"/>
            <a:stretch/>
          </p:blipFill>
          <p:spPr>
            <a:xfrm>
              <a:off x="838201" y="1443623"/>
              <a:ext cx="10515600" cy="5006175"/>
            </a:xfrm>
            <a:prstGeom prst="rect">
              <a:avLst/>
            </a:prstGeom>
          </p:spPr>
        </p:pic>
        <p:cxnSp>
          <p:nvCxnSpPr>
            <p:cNvPr id="8" name="Straight Arrow Connector 7">
              <a:extLst>
                <a:ext uri="{FF2B5EF4-FFF2-40B4-BE49-F238E27FC236}">
                  <a16:creationId xmlns:a16="http://schemas.microsoft.com/office/drawing/2014/main" id="{56C1E17D-157F-1208-D79E-3EB09EEC343C}"/>
                </a:ext>
              </a:extLst>
            </p:cNvPr>
            <p:cNvCxnSpPr/>
            <p:nvPr/>
          </p:nvCxnSpPr>
          <p:spPr>
            <a:xfrm flipH="1">
              <a:off x="3816626" y="6072808"/>
              <a:ext cx="69573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6DD57907-D4E1-1E20-D550-97A0454DA6A1}"/>
                </a:ext>
              </a:extLst>
            </p:cNvPr>
            <p:cNvCxnSpPr/>
            <p:nvPr/>
          </p:nvCxnSpPr>
          <p:spPr>
            <a:xfrm flipH="1">
              <a:off x="7060095" y="6072808"/>
              <a:ext cx="695739" cy="0"/>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4" name="Slide Number Placeholder 3"/>
          <p:cNvSpPr>
            <a:spLocks noGrp="1"/>
          </p:cNvSpPr>
          <p:nvPr>
            <p:ph type="sldNum" sz="quarter" idx="12"/>
          </p:nvPr>
        </p:nvSpPr>
        <p:spPr/>
        <p:txBody>
          <a:bodyPr/>
          <a:lstStyle/>
          <a:p>
            <a:fld id="{9F533A62-0560-4741-9272-0FF595F394C3}" type="slidenum">
              <a:rPr lang="en-US" smtClean="0"/>
              <a:t>26</a:t>
            </a:fld>
            <a:endParaRPr lang="en-US"/>
          </a:p>
        </p:txBody>
      </p:sp>
    </p:spTree>
    <p:extLst>
      <p:ext uri="{BB962C8B-B14F-4D97-AF65-F5344CB8AC3E}">
        <p14:creationId xmlns:p14="http://schemas.microsoft.com/office/powerpoint/2010/main" val="2444738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7B5AE1-0486-79D3-18C0-5BFA5DC3CDCF}"/>
              </a:ext>
            </a:extLst>
          </p:cNvPr>
          <p:cNvSpPr>
            <a:spLocks noGrp="1"/>
          </p:cNvSpPr>
          <p:nvPr>
            <p:ph type="title"/>
          </p:nvPr>
        </p:nvSpPr>
        <p:spPr/>
        <p:txBody>
          <a:bodyPr/>
          <a:lstStyle/>
          <a:p>
            <a:r>
              <a:rPr lang="en-US"/>
              <a:t>VGRS System Overview</a:t>
            </a:r>
          </a:p>
        </p:txBody>
      </p:sp>
      <p:sp>
        <p:nvSpPr>
          <p:cNvPr id="4" name="Slide Number Placeholder 3">
            <a:extLst>
              <a:ext uri="{FF2B5EF4-FFF2-40B4-BE49-F238E27FC236}">
                <a16:creationId xmlns:a16="http://schemas.microsoft.com/office/drawing/2014/main" id="{4682084A-7241-772A-B31F-63A10032F525}"/>
              </a:ext>
            </a:extLst>
          </p:cNvPr>
          <p:cNvSpPr>
            <a:spLocks noGrp="1"/>
          </p:cNvSpPr>
          <p:nvPr>
            <p:ph type="sldNum" sz="quarter" idx="4294967295"/>
          </p:nvPr>
        </p:nvSpPr>
        <p:spPr>
          <a:xfrm>
            <a:off x="11580813" y="6356350"/>
            <a:ext cx="611187" cy="365125"/>
          </a:xfrm>
        </p:spPr>
        <p:txBody>
          <a:bodyPr/>
          <a:lstStyle/>
          <a:p>
            <a:fld id="{9F533A62-0560-4741-9272-0FF595F394C3}" type="slidenum">
              <a:rPr lang="en-US" smtClean="0"/>
              <a:t>27</a:t>
            </a:fld>
            <a:endParaRPr lang="en-US"/>
          </a:p>
        </p:txBody>
      </p:sp>
    </p:spTree>
    <p:extLst>
      <p:ext uri="{BB962C8B-B14F-4D97-AF65-F5344CB8AC3E}">
        <p14:creationId xmlns:p14="http://schemas.microsoft.com/office/powerpoint/2010/main" val="350025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 uri="{C183D7F6-B498-43B3-948B-1728B52AA6E4}">
                <adec:decorative xmlns:adec="http://schemas.microsoft.com/office/drawing/2017/decorative" val="0"/>
              </a:ext>
            </a:extLst>
          </p:cNvPr>
          <p:cNvSpPr>
            <a:spLocks noGrp="1"/>
          </p:cNvSpPr>
          <p:nvPr>
            <p:ph type="title"/>
          </p:nvPr>
        </p:nvSpPr>
        <p:spPr>
          <a:xfrm>
            <a:off x="838200" y="86001"/>
            <a:ext cx="9684318" cy="1325563"/>
          </a:xfrm>
        </p:spPr>
        <p:txBody>
          <a:bodyPr/>
          <a:lstStyle/>
          <a:p>
            <a:r>
              <a:rPr lang="en-US"/>
              <a:t>Home Page</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numCol="2">
            <a:normAutofit/>
          </a:bodyPr>
          <a:lstStyle/>
          <a:p>
            <a:pPr>
              <a:lnSpc>
                <a:spcPct val="125000"/>
              </a:lnSpc>
              <a:spcBef>
                <a:spcPts val="0"/>
              </a:spcBef>
            </a:pPr>
            <a:r>
              <a:rPr lang="en-US" dirty="0">
                <a:latin typeface="+mn-lt"/>
              </a:rPr>
              <a:t>Navigation bar</a:t>
            </a:r>
          </a:p>
          <a:p>
            <a:pPr>
              <a:lnSpc>
                <a:spcPct val="125000"/>
              </a:lnSpc>
              <a:spcBef>
                <a:spcPts val="0"/>
              </a:spcBef>
            </a:pPr>
            <a:r>
              <a:rPr lang="en-US" dirty="0">
                <a:latin typeface="+mn-lt"/>
              </a:rPr>
              <a:t>Welcome banner</a:t>
            </a:r>
          </a:p>
          <a:p>
            <a:pPr>
              <a:lnSpc>
                <a:spcPct val="125000"/>
              </a:lnSpc>
              <a:spcBef>
                <a:spcPts val="0"/>
              </a:spcBef>
            </a:pPr>
            <a:r>
              <a:rPr lang="en-US" dirty="0">
                <a:latin typeface="+mn-lt"/>
              </a:rPr>
              <a:t>Announcements section</a:t>
            </a:r>
          </a:p>
          <a:p>
            <a:pPr>
              <a:lnSpc>
                <a:spcPct val="125000"/>
              </a:lnSpc>
              <a:spcBef>
                <a:spcPts val="0"/>
              </a:spcBef>
            </a:pPr>
            <a:r>
              <a:rPr lang="en-US" dirty="0">
                <a:latin typeface="+mn-lt"/>
              </a:rPr>
              <a:t>My Grants</a:t>
            </a:r>
          </a:p>
          <a:p>
            <a:pPr>
              <a:lnSpc>
                <a:spcPct val="125000"/>
              </a:lnSpc>
              <a:spcBef>
                <a:spcPts val="0"/>
              </a:spcBef>
            </a:pPr>
            <a:r>
              <a:rPr lang="en-US" dirty="0">
                <a:latin typeface="+mn-lt"/>
              </a:rPr>
              <a:t>Quick Links sidebar</a:t>
            </a:r>
          </a:p>
          <a:p>
            <a:pPr>
              <a:lnSpc>
                <a:spcPct val="125000"/>
              </a:lnSpc>
              <a:spcBef>
                <a:spcPts val="0"/>
              </a:spcBef>
            </a:pPr>
            <a:r>
              <a:rPr lang="en-US" dirty="0">
                <a:latin typeface="+mn-lt"/>
              </a:rPr>
              <a:t>Footer</a:t>
            </a:r>
          </a:p>
        </p:txBody>
      </p:sp>
      <p:pic>
        <p:nvPicPr>
          <p:cNvPr id="7" name="Picture 6" descr="VGRS home page for grantees include a navigation bar, a welcome banner, announcements section, a my grants section, quick links, and a footer.">
            <a:extLst>
              <a:ext uri="{FF2B5EF4-FFF2-40B4-BE49-F238E27FC236}">
                <a16:creationId xmlns:a16="http://schemas.microsoft.com/office/drawing/2014/main" id="{1E9D5E67-CA91-C73E-6F05-7EB2B3CE23F7}"/>
              </a:ext>
            </a:extLst>
          </p:cNvPr>
          <p:cNvPicPr>
            <a:picLocks noChangeAspect="1"/>
          </p:cNvPicPr>
          <p:nvPr/>
        </p:nvPicPr>
        <p:blipFill rotWithShape="1">
          <a:blip r:embed="rId3"/>
          <a:srcRect b="15897"/>
          <a:stretch/>
        </p:blipFill>
        <p:spPr>
          <a:xfrm>
            <a:off x="5747657" y="1411564"/>
            <a:ext cx="5940491" cy="5018066"/>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Tree>
    <p:extLst>
      <p:ext uri="{BB962C8B-B14F-4D97-AF65-F5344CB8AC3E}">
        <p14:creationId xmlns:p14="http://schemas.microsoft.com/office/powerpoint/2010/main" val="2914484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Home Page – View with Grant Access</a:t>
            </a:r>
          </a:p>
        </p:txBody>
      </p:sp>
      <p:pic>
        <p:nvPicPr>
          <p:cNvPr id="10" name="Picture 9" descr="The home page for a user with grant access will see the grants grid return the related grants.">
            <a:extLst>
              <a:ext uri="{FF2B5EF4-FFF2-40B4-BE49-F238E27FC236}">
                <a16:creationId xmlns:a16="http://schemas.microsoft.com/office/drawing/2014/main" id="{BB47BA8C-5E28-B7D1-3CD2-56838404C07A}"/>
              </a:ext>
            </a:extLst>
          </p:cNvPr>
          <p:cNvPicPr>
            <a:picLocks noChangeAspect="1"/>
          </p:cNvPicPr>
          <p:nvPr/>
        </p:nvPicPr>
        <p:blipFill rotWithShape="1">
          <a:blip r:embed="rId3"/>
          <a:srcRect b="15545"/>
          <a:stretch/>
        </p:blipFill>
        <p:spPr>
          <a:xfrm>
            <a:off x="233569" y="1468717"/>
            <a:ext cx="11724861" cy="4887633"/>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29</a:t>
            </a:fld>
            <a:endParaRPr lang="en-US"/>
          </a:p>
        </p:txBody>
      </p:sp>
    </p:spTree>
    <p:extLst>
      <p:ext uri="{BB962C8B-B14F-4D97-AF65-F5344CB8AC3E}">
        <p14:creationId xmlns:p14="http://schemas.microsoft.com/office/powerpoint/2010/main" val="425185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Training </a:t>
            </a:r>
            <a:br>
              <a:rPr lang="en-US"/>
            </a:br>
            <a:r>
              <a:rPr lang="en-US"/>
              <a:t>Team</a:t>
            </a:r>
          </a:p>
        </p:txBody>
      </p:sp>
      <p:sp>
        <p:nvSpPr>
          <p:cNvPr id="4" name="Content Placeholder 3"/>
          <p:cNvSpPr>
            <a:spLocks noGrp="1"/>
          </p:cNvSpPr>
          <p:nvPr>
            <p:ph sz="half" idx="10"/>
          </p:nvPr>
        </p:nvSpPr>
        <p:spPr>
          <a:xfrm>
            <a:off x="4770601" y="1429052"/>
            <a:ext cx="6508569" cy="1853796"/>
          </a:xfrm>
        </p:spPr>
        <p:txBody>
          <a:bodyPr/>
          <a:lstStyle/>
          <a:p>
            <a:pPr lvl="0"/>
            <a:r>
              <a:rPr lang="en-US">
                <a:latin typeface="+mn-lt"/>
              </a:rPr>
              <a:t>Khatera Falah</a:t>
            </a:r>
          </a:p>
          <a:p>
            <a:pPr lvl="1"/>
            <a:r>
              <a:rPr lang="en-US">
                <a:latin typeface="+mn-lt"/>
              </a:rPr>
              <a:t>VGRS Scrum Master / Business Analyst</a:t>
            </a:r>
          </a:p>
          <a:p>
            <a:pPr lvl="2"/>
            <a:r>
              <a:rPr lang="en-US">
                <a:latin typeface="+mn-lt"/>
              </a:rPr>
              <a:t>DOL OASAM OCIO </a:t>
            </a:r>
          </a:p>
          <a:p>
            <a:pPr lvl="3">
              <a:buFont typeface="Arial" panose="020B0604020202020204" pitchFamily="34" charset="0"/>
              <a:buChar char="•"/>
            </a:pPr>
            <a:r>
              <a:rPr lang="en-US">
                <a:latin typeface="+mn-lt"/>
              </a:rPr>
              <a:t>Trainer</a:t>
            </a:r>
          </a:p>
        </p:txBody>
      </p:sp>
      <p:sp>
        <p:nvSpPr>
          <p:cNvPr id="5" name="Content Placeholder 3">
            <a:extLst>
              <a:ext uri="{FF2B5EF4-FFF2-40B4-BE49-F238E27FC236}">
                <a16:creationId xmlns:a16="http://schemas.microsoft.com/office/drawing/2014/main" id="{66354EC3-90F9-FB44-4A2C-8E1527014638}"/>
              </a:ext>
            </a:extLst>
          </p:cNvPr>
          <p:cNvSpPr txBox="1">
            <a:spLocks/>
          </p:cNvSpPr>
          <p:nvPr/>
        </p:nvSpPr>
        <p:spPr>
          <a:xfrm>
            <a:off x="4770602" y="3575152"/>
            <a:ext cx="6508569" cy="1853796"/>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tx2"/>
              </a:buClr>
              <a:buSzPct val="110000"/>
              <a:buFont typeface="Arial" panose="020B0604020202020204" pitchFamily="34" charset="0"/>
              <a:buNone/>
              <a:defRPr sz="2400" b="1" kern="1200" baseline="0">
                <a:solidFill>
                  <a:schemeClr val="tx2"/>
                </a:solidFill>
                <a:latin typeface="Franklin Gothic Medium" panose="020B0603020102020204" pitchFamily="34" charset="0"/>
                <a:ea typeface="+mn-ea"/>
                <a:cs typeface="+mn-cs"/>
              </a:defRPr>
            </a:lvl1pPr>
            <a:lvl2pPr marL="411480" indent="0" algn="l" defTabSz="914400" rtl="0" eaLnBrk="1" latinLnBrk="0" hangingPunct="1">
              <a:lnSpc>
                <a:spcPct val="100000"/>
              </a:lnSpc>
              <a:spcBef>
                <a:spcPts val="0"/>
              </a:spcBef>
              <a:spcAft>
                <a:spcPts val="0"/>
              </a:spcAft>
              <a:buClr>
                <a:schemeClr val="bg2"/>
              </a:buClr>
              <a:buSzPct val="100000"/>
              <a:buFont typeface="Arial" panose="020B0604020202020204" pitchFamily="34" charset="0"/>
              <a:buNone/>
              <a:defRPr sz="2000" i="1" kern="1200">
                <a:solidFill>
                  <a:schemeClr val="tx1"/>
                </a:solidFill>
                <a:latin typeface="Franklin Gothic Book" panose="020B0503020102020204" pitchFamily="34" charset="0"/>
                <a:ea typeface="+mn-ea"/>
                <a:cs typeface="+mn-cs"/>
              </a:defRPr>
            </a:lvl2pPr>
            <a:lvl3pPr marL="411480" indent="0" algn="l" defTabSz="914400" rtl="0" eaLnBrk="1" latinLnBrk="0" hangingPunct="1">
              <a:lnSpc>
                <a:spcPct val="100000"/>
              </a:lnSpc>
              <a:spcBef>
                <a:spcPts val="300"/>
              </a:spcBef>
              <a:buClr>
                <a:schemeClr val="accent3"/>
              </a:buClr>
              <a:buFont typeface="Arial" panose="020B0604020202020204" pitchFamily="34" charset="0"/>
              <a:buNone/>
              <a:defRPr sz="2000" b="1" kern="1200">
                <a:solidFill>
                  <a:schemeClr val="bg2"/>
                </a:solidFill>
                <a:latin typeface="Franklin Gothic Book" panose="020B0503020102020204" pitchFamily="34" charset="0"/>
                <a:ea typeface="+mn-ea"/>
                <a:cs typeface="+mn-cs"/>
              </a:defRPr>
            </a:lvl3pPr>
            <a:lvl4pPr marL="731520" indent="-274320" algn="l" defTabSz="914400" rtl="0" eaLnBrk="1" latinLnBrk="0" hangingPunct="1">
              <a:lnSpc>
                <a:spcPct val="100000"/>
              </a:lnSpc>
              <a:spcBef>
                <a:spcPts val="500"/>
              </a:spcBef>
              <a:buClr>
                <a:schemeClr val="accent4"/>
              </a:buClr>
              <a:buFont typeface="Wingdings" panose="05000000000000000000" pitchFamily="2" charset="2"/>
              <a:buChar char=""/>
              <a:defRPr sz="1600" kern="1200">
                <a:solidFill>
                  <a:schemeClr val="tx1"/>
                </a:solidFill>
                <a:latin typeface="Franklin Gothic Book" panose="020B0503020102020204" pitchFamily="34" charset="0"/>
                <a:ea typeface="+mn-ea"/>
                <a:cs typeface="+mn-cs"/>
              </a:defRPr>
            </a:lvl4pPr>
            <a:lvl5pPr marL="704088" indent="-228600" algn="l" defTabSz="914400" rtl="0" eaLnBrk="1" latinLnBrk="0" hangingPunct="1">
              <a:lnSpc>
                <a:spcPct val="100000"/>
              </a:lnSpc>
              <a:spcBef>
                <a:spcPts val="500"/>
              </a:spcBef>
              <a:buClr>
                <a:schemeClr val="accent3"/>
              </a:buClr>
              <a:buSzPct val="120000"/>
              <a:buFont typeface="Wingdings" panose="05000000000000000000" pitchFamily="2" charset="2"/>
              <a:buChar char=")"/>
              <a:defRPr sz="16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n-lt"/>
              </a:rPr>
              <a:t>Jacob Merkel</a:t>
            </a:r>
          </a:p>
          <a:p>
            <a:pPr lvl="1"/>
            <a:r>
              <a:rPr lang="en-US">
                <a:latin typeface="+mn-lt"/>
              </a:rPr>
              <a:t>VGRS Developer</a:t>
            </a:r>
          </a:p>
          <a:p>
            <a:pPr lvl="2"/>
            <a:r>
              <a:rPr lang="en-US">
                <a:latin typeface="+mn-lt"/>
              </a:rPr>
              <a:t>DOL OASAM OCIO </a:t>
            </a:r>
          </a:p>
          <a:p>
            <a:pPr lvl="3">
              <a:buFont typeface="Arial" panose="020B0604020202020204" pitchFamily="34" charset="0"/>
              <a:buChar char="•"/>
            </a:pPr>
            <a:r>
              <a:rPr lang="en-US">
                <a:latin typeface="+mn-lt"/>
              </a:rPr>
              <a:t>Training Support</a:t>
            </a:r>
          </a:p>
        </p:txBody>
      </p:sp>
    </p:spTree>
    <p:extLst>
      <p:ext uri="{BB962C8B-B14F-4D97-AF65-F5344CB8AC3E}">
        <p14:creationId xmlns:p14="http://schemas.microsoft.com/office/powerpoint/2010/main" val="2947448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Navigation Bar</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lstStyle/>
          <a:p>
            <a:r>
              <a:rPr lang="en-US">
                <a:latin typeface="+mn-lt"/>
              </a:rPr>
              <a:t>Accessible across the application</a:t>
            </a:r>
          </a:p>
          <a:p>
            <a:endParaRPr lang="en-US">
              <a:latin typeface="+mn-lt"/>
            </a:endParaRPr>
          </a:p>
          <a:p>
            <a:endParaRPr lang="en-US">
              <a:latin typeface="+mn-lt"/>
            </a:endParaRPr>
          </a:p>
          <a:p>
            <a:r>
              <a:rPr lang="en-US">
                <a:latin typeface="+mn-lt"/>
              </a:rPr>
              <a:t>Features the following components:</a:t>
            </a:r>
          </a:p>
          <a:p>
            <a:pPr lvl="1"/>
            <a:r>
              <a:rPr lang="en-US">
                <a:latin typeface="+mn-lt"/>
              </a:rPr>
              <a:t>Main Menu</a:t>
            </a:r>
          </a:p>
          <a:p>
            <a:pPr lvl="2"/>
            <a:r>
              <a:rPr lang="en-US">
                <a:latin typeface="+mn-lt"/>
              </a:rPr>
              <a:t>DOL Logo &amp; Home</a:t>
            </a:r>
          </a:p>
          <a:p>
            <a:pPr lvl="2"/>
            <a:r>
              <a:rPr lang="en-US">
                <a:latin typeface="+mn-lt"/>
              </a:rPr>
              <a:t>Search</a:t>
            </a:r>
          </a:p>
          <a:p>
            <a:pPr lvl="1"/>
            <a:r>
              <a:rPr lang="en-US">
                <a:latin typeface="+mn-lt"/>
              </a:rPr>
              <a:t>CMP Application Access Menu</a:t>
            </a:r>
          </a:p>
          <a:p>
            <a:pPr lvl="1"/>
            <a:r>
              <a:rPr lang="en-US">
                <a:latin typeface="+mn-lt"/>
              </a:rPr>
              <a:t>CMP User Icon</a:t>
            </a:r>
          </a:p>
        </p:txBody>
      </p:sp>
      <p:pic>
        <p:nvPicPr>
          <p:cNvPr id="7" name="Picture 6" descr="VGRS Navigation Bar includes the Department of Labor seal, Home and Search links, CMP Application Access Menu, and CMP User Icon">
            <a:extLst>
              <a:ext uri="{FF2B5EF4-FFF2-40B4-BE49-F238E27FC236}">
                <a16:creationId xmlns:a16="http://schemas.microsoft.com/office/drawing/2014/main" id="{D1AEB785-76C0-24F8-C330-ED1807D7234A}"/>
              </a:ext>
            </a:extLst>
          </p:cNvPr>
          <p:cNvPicPr>
            <a:picLocks noChangeAspect="1"/>
          </p:cNvPicPr>
          <p:nvPr/>
        </p:nvPicPr>
        <p:blipFill>
          <a:blip r:embed="rId2"/>
          <a:stretch>
            <a:fillRect/>
          </a:stretch>
        </p:blipFill>
        <p:spPr>
          <a:xfrm>
            <a:off x="1837730" y="2200609"/>
            <a:ext cx="8516539" cy="600159"/>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30</a:t>
            </a:fld>
            <a:endParaRPr lang="en-US"/>
          </a:p>
        </p:txBody>
      </p:sp>
    </p:spTree>
    <p:extLst>
      <p:ext uri="{BB962C8B-B14F-4D97-AF65-F5344CB8AC3E}">
        <p14:creationId xmlns:p14="http://schemas.microsoft.com/office/powerpoint/2010/main" val="609120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Search</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a:xfrm>
            <a:off x="695738" y="1321066"/>
            <a:ext cx="11426688" cy="4806684"/>
          </a:xfrm>
        </p:spPr>
        <p:txBody>
          <a:bodyPr numCol="1">
            <a:noAutofit/>
          </a:bodyPr>
          <a:lstStyle/>
          <a:p>
            <a:r>
              <a:rPr lang="en-US" sz="2400">
                <a:latin typeface="+mn-lt"/>
              </a:rPr>
              <a:t>Provides users with an easy to navigate grid to filter, sort, or search records via two categories</a:t>
            </a:r>
          </a:p>
          <a:p>
            <a:pPr lvl="1"/>
            <a:r>
              <a:rPr lang="en-US" sz="2000">
                <a:latin typeface="+mn-lt"/>
              </a:rPr>
              <a:t>Categories are </a:t>
            </a:r>
            <a:r>
              <a:rPr lang="en-US" sz="2000" b="1">
                <a:latin typeface="+mn-lt"/>
              </a:rPr>
              <a:t>Performance Reports </a:t>
            </a:r>
            <a:r>
              <a:rPr lang="en-US" sz="2000">
                <a:latin typeface="+mn-lt"/>
              </a:rPr>
              <a:t>and </a:t>
            </a:r>
            <a:r>
              <a:rPr lang="en-US" sz="2000" b="1">
                <a:latin typeface="+mn-lt"/>
              </a:rPr>
              <a:t>Grants</a:t>
            </a:r>
          </a:p>
          <a:p>
            <a:pPr lvl="2"/>
            <a:r>
              <a:rPr lang="en-US" sz="1800">
                <a:latin typeface="+mn-lt"/>
              </a:rPr>
              <a:t>As Grantees, you will only be seeing the grant records of those you have been provisioned direct access to which includes all related performance report records</a:t>
            </a:r>
          </a:p>
          <a:p>
            <a:pPr lvl="1"/>
            <a:r>
              <a:rPr lang="en-US" sz="2000">
                <a:latin typeface="+mn-lt"/>
              </a:rPr>
              <a:t>Users are encouraged to save their own filter selections and default them to make the grids more manageable</a:t>
            </a:r>
          </a:p>
        </p:txBody>
      </p:sp>
      <p:pic>
        <p:nvPicPr>
          <p:cNvPr id="7" name="Picture 6" descr="Search results for the grant category for a user that has not been provisioned grant access would return nothing.">
            <a:extLst>
              <a:ext uri="{FF2B5EF4-FFF2-40B4-BE49-F238E27FC236}">
                <a16:creationId xmlns:a16="http://schemas.microsoft.com/office/drawing/2014/main" id="{E1286B27-9DFC-674C-0E4F-FB201894F6D4}"/>
              </a:ext>
            </a:extLst>
          </p:cNvPr>
          <p:cNvPicPr>
            <a:picLocks noChangeAspect="1"/>
          </p:cNvPicPr>
          <p:nvPr/>
        </p:nvPicPr>
        <p:blipFill rotWithShape="1">
          <a:blip r:embed="rId3"/>
          <a:srcRect b="35214"/>
          <a:stretch/>
        </p:blipFill>
        <p:spPr>
          <a:xfrm>
            <a:off x="721718" y="3567347"/>
            <a:ext cx="10021564" cy="3204652"/>
          </a:xfrm>
          <a:prstGeom prst="rect">
            <a:avLst/>
          </a:prstGeom>
        </p:spPr>
      </p:pic>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31</a:t>
            </a:fld>
            <a:endParaRPr lang="en-US"/>
          </a:p>
        </p:txBody>
      </p:sp>
    </p:spTree>
    <p:extLst>
      <p:ext uri="{BB962C8B-B14F-4D97-AF65-F5344CB8AC3E}">
        <p14:creationId xmlns:p14="http://schemas.microsoft.com/office/powerpoint/2010/main" val="1479076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Search, Filter, and Sort</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a:xfrm>
            <a:off x="838200" y="1549666"/>
            <a:ext cx="10515600" cy="4806684"/>
          </a:xfrm>
        </p:spPr>
        <p:txBody>
          <a:bodyPr vert="horz" lIns="91440" tIns="45720" rIns="91440" bIns="45720" numCol="1" rtlCol="0" anchor="t">
            <a:noAutofit/>
          </a:bodyPr>
          <a:lstStyle/>
          <a:p>
            <a:r>
              <a:rPr lang="en-US" dirty="0">
                <a:latin typeface="+mn-lt"/>
              </a:rPr>
              <a:t>VGRS consists of grids/tables throughout the application, certain grids are more specialized and include the ability to search, filter, and sort</a:t>
            </a:r>
          </a:p>
          <a:p>
            <a:r>
              <a:rPr lang="en-US" dirty="0">
                <a:latin typeface="+mn-lt"/>
              </a:rPr>
              <a:t>Search feature works across the grid, in which any text input into the search bar will filter to show only those that match</a:t>
            </a:r>
          </a:p>
          <a:p>
            <a:r>
              <a:rPr lang="en-US" dirty="0">
                <a:latin typeface="+mn-lt"/>
              </a:rPr>
              <a:t>Filters are used for the specific related columns</a:t>
            </a:r>
          </a:p>
          <a:p>
            <a:pPr lvl="1"/>
            <a:r>
              <a:rPr lang="en-US" dirty="0">
                <a:latin typeface="+mn-lt"/>
              </a:rPr>
              <a:t>Users can save multiple filters for easy view of different criteria, including creating a default view</a:t>
            </a:r>
          </a:p>
          <a:p>
            <a:pPr lvl="1"/>
            <a:r>
              <a:rPr lang="en-US" dirty="0">
                <a:latin typeface="+mn-lt"/>
              </a:rPr>
              <a:t>These different saved filters will not be present to other users, only the one who had created them</a:t>
            </a:r>
          </a:p>
          <a:p>
            <a:r>
              <a:rPr lang="en-US" dirty="0">
                <a:latin typeface="+mn-lt"/>
              </a:rPr>
              <a:t>Basic column sorting is default across these special grids </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32</a:t>
            </a:fld>
            <a:endParaRPr lang="en-US"/>
          </a:p>
        </p:txBody>
      </p:sp>
    </p:spTree>
    <p:extLst>
      <p:ext uri="{BB962C8B-B14F-4D97-AF65-F5344CB8AC3E}">
        <p14:creationId xmlns:p14="http://schemas.microsoft.com/office/powerpoint/2010/main" val="4267681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System Demo</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33</a:t>
            </a:fld>
            <a:endParaRPr lang="en-US"/>
          </a:p>
        </p:txBody>
      </p:sp>
      <p:pic>
        <p:nvPicPr>
          <p:cNvPr id="6" name="Picture 5">
            <a:extLst>
              <a:ext uri="{FF2B5EF4-FFF2-40B4-BE49-F238E27FC236}">
                <a16:creationId xmlns:a16="http://schemas.microsoft.com/office/drawing/2014/main" id="{1CC12308-7401-D70C-2727-FF5ACC364DD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7527" y="2544905"/>
            <a:ext cx="5467741" cy="3368877"/>
          </a:xfrm>
          <a:prstGeom prst="rect">
            <a:avLst/>
          </a:prstGeom>
        </p:spPr>
      </p:pic>
      <p:sp>
        <p:nvSpPr>
          <p:cNvPr id="2" name="Content Placeholder 1">
            <a:extLst>
              <a:ext uri="{FF2B5EF4-FFF2-40B4-BE49-F238E27FC236}">
                <a16:creationId xmlns:a16="http://schemas.microsoft.com/office/drawing/2014/main" id="{40066E4B-C801-DB58-B804-39F5C82E1DC7}"/>
              </a:ext>
            </a:extLst>
          </p:cNvPr>
          <p:cNvSpPr txBox="1">
            <a:spLocks/>
          </p:cNvSpPr>
          <p:nvPr/>
        </p:nvSpPr>
        <p:spPr>
          <a:xfrm>
            <a:off x="6810374" y="2286000"/>
            <a:ext cx="4543426" cy="3893723"/>
          </a:xfrm>
          <a:prstGeom prst="rect">
            <a:avLst/>
          </a:prstGeom>
        </p:spPr>
        <p:txBody>
          <a:bodyPr vert="horz" lIns="91440" tIns="45720" rIns="91440" bIns="45720" numCol="1" rtlCol="0" anchor="ctr">
            <a:normAutofit/>
          </a:bodyPr>
          <a:lstStyle>
            <a:lvl1pPr marL="0" indent="0" algn="l" defTabSz="914400" rtl="0" eaLnBrk="1" latinLnBrk="0" hangingPunct="1">
              <a:lnSpc>
                <a:spcPct val="100000"/>
              </a:lnSpc>
              <a:spcBef>
                <a:spcPts val="1000"/>
              </a:spcBef>
              <a:buClr>
                <a:schemeClr val="tx2"/>
              </a:buClr>
              <a:buSzPct val="110000"/>
              <a:buFont typeface="Arial" panose="020B0604020202020204" pitchFamily="34" charset="0"/>
              <a:buNone/>
              <a:defRPr sz="3600" b="0" kern="1200">
                <a:solidFill>
                  <a:schemeClr val="bg2"/>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Clr>
                <a:schemeClr val="bg2"/>
              </a:buClr>
              <a:buSzPct val="100000"/>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Clr>
                <a:schemeClr val="accent4"/>
              </a:buClr>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Clr>
                <a:schemeClr val="accent5"/>
              </a:buClr>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pPr>
            <a:r>
              <a:rPr lang="en-US" sz="2400" dirty="0">
                <a:solidFill>
                  <a:schemeClr val="tx1"/>
                </a:solidFill>
                <a:latin typeface="+mn-lt"/>
              </a:rPr>
              <a:t>Demonstration &amp; Review of:</a:t>
            </a:r>
          </a:p>
          <a:p>
            <a:pPr marL="571500" indent="-571500">
              <a:lnSpc>
                <a:spcPct val="125000"/>
              </a:lnSpc>
              <a:spcBef>
                <a:spcPts val="0"/>
              </a:spcBef>
              <a:buFont typeface="Arial" panose="020B0604020202020204" pitchFamily="34" charset="0"/>
              <a:buChar char="•"/>
            </a:pPr>
            <a:r>
              <a:rPr lang="en-US" sz="2400" dirty="0">
                <a:solidFill>
                  <a:schemeClr val="tx1"/>
                </a:solidFill>
                <a:latin typeface="+mn-lt"/>
              </a:rPr>
              <a:t>Home and associated links</a:t>
            </a:r>
          </a:p>
          <a:p>
            <a:pPr marL="571500" indent="-571500">
              <a:lnSpc>
                <a:spcPct val="125000"/>
              </a:lnSpc>
              <a:spcBef>
                <a:spcPts val="0"/>
              </a:spcBef>
              <a:buFont typeface="Arial" panose="020B0604020202020204" pitchFamily="34" charset="0"/>
              <a:buChar char="•"/>
            </a:pPr>
            <a:r>
              <a:rPr lang="en-US" sz="2400" dirty="0">
                <a:solidFill>
                  <a:schemeClr val="tx1"/>
                </a:solidFill>
                <a:latin typeface="+mn-lt"/>
              </a:rPr>
              <a:t>Navigation Bar</a:t>
            </a:r>
            <a:endParaRPr lang="en-US" sz="1100" dirty="0">
              <a:solidFill>
                <a:schemeClr val="tx1"/>
              </a:solidFill>
              <a:latin typeface="+mn-lt"/>
            </a:endParaRPr>
          </a:p>
          <a:p>
            <a:pPr marL="571500" indent="-571500">
              <a:lnSpc>
                <a:spcPct val="125000"/>
              </a:lnSpc>
              <a:spcBef>
                <a:spcPts val="0"/>
              </a:spcBef>
              <a:buFont typeface="Arial" panose="020B0604020202020204" pitchFamily="34" charset="0"/>
              <a:buChar char="•"/>
            </a:pPr>
            <a:r>
              <a:rPr lang="en-US" sz="2400" dirty="0">
                <a:solidFill>
                  <a:schemeClr val="tx1"/>
                </a:solidFill>
                <a:latin typeface="+mn-lt"/>
              </a:rPr>
              <a:t>Search page and categories</a:t>
            </a:r>
          </a:p>
          <a:p>
            <a:pPr marL="800100" lvl="1" indent="-571500" algn="l">
              <a:lnSpc>
                <a:spcPct val="125000"/>
              </a:lnSpc>
              <a:spcBef>
                <a:spcPts val="0"/>
              </a:spcBef>
              <a:buFont typeface="Arial" panose="020B0604020202020204" pitchFamily="34" charset="0"/>
              <a:buChar char="•"/>
            </a:pPr>
            <a:r>
              <a:rPr lang="en-US" sz="1400" dirty="0">
                <a:solidFill>
                  <a:schemeClr val="tx1"/>
                </a:solidFill>
                <a:latin typeface="+mn-lt"/>
              </a:rPr>
              <a:t>Tips on how to use filters </a:t>
            </a:r>
          </a:p>
          <a:p>
            <a:pPr marL="1028700" lvl="1" indent="-571500">
              <a:lnSpc>
                <a:spcPct val="125000"/>
              </a:lnSpc>
              <a:spcBef>
                <a:spcPts val="0"/>
              </a:spcBef>
              <a:buFont typeface="Arial" panose="020B0604020202020204" pitchFamily="34" charset="0"/>
              <a:buChar char="•"/>
            </a:pPr>
            <a:r>
              <a:rPr lang="en-US" sz="100" dirty="0">
                <a:latin typeface="+mn-lt"/>
              </a:rPr>
              <a:t>R</a:t>
            </a:r>
            <a:endParaRPr lang="en-US" sz="100" dirty="0">
              <a:solidFill>
                <a:schemeClr val="tx1"/>
              </a:solidFill>
              <a:latin typeface="+mn-lt"/>
            </a:endParaRPr>
          </a:p>
          <a:p>
            <a:pPr marL="571500" indent="-571500">
              <a:lnSpc>
                <a:spcPct val="125000"/>
              </a:lnSpc>
              <a:spcBef>
                <a:spcPts val="0"/>
              </a:spcBef>
              <a:buFont typeface="Arial" panose="020B0604020202020204" pitchFamily="34" charset="0"/>
              <a:buChar char="•"/>
            </a:pPr>
            <a:r>
              <a:rPr lang="en-US" sz="2400" dirty="0">
                <a:solidFill>
                  <a:schemeClr val="tx1"/>
                </a:solidFill>
                <a:latin typeface="+mn-lt"/>
              </a:rPr>
              <a:t>Brief look at record types</a:t>
            </a:r>
          </a:p>
        </p:txBody>
      </p:sp>
    </p:spTree>
    <p:extLst>
      <p:ext uri="{BB962C8B-B14F-4D97-AF65-F5344CB8AC3E}">
        <p14:creationId xmlns:p14="http://schemas.microsoft.com/office/powerpoint/2010/main" val="689031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System Terms – Part 1</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a:xfrm>
            <a:off x="838200" y="1549666"/>
            <a:ext cx="10515600" cy="4806684"/>
          </a:xfrm>
        </p:spPr>
        <p:txBody>
          <a:bodyPr numCol="1">
            <a:noAutofit/>
          </a:bodyPr>
          <a:lstStyle/>
          <a:p>
            <a:r>
              <a:rPr lang="en-US" b="1">
                <a:solidFill>
                  <a:srgbClr val="0054A6"/>
                </a:solidFill>
                <a:latin typeface="+mn-lt"/>
              </a:rPr>
              <a:t>Related Actions </a:t>
            </a:r>
            <a:r>
              <a:rPr lang="en-US">
                <a:latin typeface="+mn-lt"/>
              </a:rPr>
              <a:t>are action buttons that located in the upper right region of the window, these allow you to manage the content of the page you are viewing</a:t>
            </a:r>
          </a:p>
          <a:p>
            <a:pPr lvl="1"/>
            <a:r>
              <a:rPr lang="en-US">
                <a:latin typeface="+mn-lt"/>
              </a:rPr>
              <a:t>As Grantees, you will see </a:t>
            </a:r>
            <a:r>
              <a:rPr lang="en-US" b="1">
                <a:latin typeface="+mn-lt"/>
              </a:rPr>
              <a:t>Related Actions </a:t>
            </a:r>
            <a:r>
              <a:rPr lang="en-US">
                <a:latin typeface="+mn-lt"/>
              </a:rPr>
              <a:t>across certain grant record modules (Budget, Personnel, Participants, and Performance Reports) and performance report modules (Summary and Narrative)</a:t>
            </a:r>
          </a:p>
          <a:p>
            <a:r>
              <a:rPr lang="en-US" b="1">
                <a:solidFill>
                  <a:srgbClr val="0054A6"/>
                </a:solidFill>
                <a:latin typeface="+mn-lt"/>
              </a:rPr>
              <a:t>Instructions </a:t>
            </a:r>
            <a:r>
              <a:rPr lang="en-US">
                <a:latin typeface="+mn-lt"/>
              </a:rPr>
              <a:t>provide a brief explanation of the items seen on any given page or module. This text will often include explanation of any actions that may occur.</a:t>
            </a:r>
          </a:p>
          <a:p>
            <a:r>
              <a:rPr lang="en-US" b="1">
                <a:solidFill>
                  <a:srgbClr val="0054A6"/>
                </a:solidFill>
                <a:latin typeface="+mn-lt"/>
              </a:rPr>
              <a:t>Learn Mores </a:t>
            </a:r>
            <a:r>
              <a:rPr lang="en-US">
                <a:latin typeface="+mn-lt"/>
              </a:rPr>
              <a:t>are detailed information meant to break down fields, measures, or data to better understand what a form or grid may be displaying.</a:t>
            </a:r>
          </a:p>
          <a:p>
            <a:pPr marL="0" indent="0">
              <a:buNone/>
            </a:pPr>
            <a:endParaRPr lang="en-US">
              <a:latin typeface="+mn-lt"/>
            </a:endParaRPr>
          </a:p>
          <a:p>
            <a:pPr marL="0" indent="0">
              <a:buNone/>
            </a:pPr>
            <a:endParaRPr lang="en-US">
              <a:latin typeface="+mn-lt"/>
            </a:endParaRP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34</a:t>
            </a:fld>
            <a:endParaRPr lang="en-US"/>
          </a:p>
        </p:txBody>
      </p:sp>
    </p:spTree>
    <p:extLst>
      <p:ext uri="{BB962C8B-B14F-4D97-AF65-F5344CB8AC3E}">
        <p14:creationId xmlns:p14="http://schemas.microsoft.com/office/powerpoint/2010/main" val="3537727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System Terms – Part 2</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a:xfrm>
            <a:off x="838200" y="1549666"/>
            <a:ext cx="10515600" cy="4806684"/>
          </a:xfrm>
        </p:spPr>
        <p:txBody>
          <a:bodyPr numCol="1">
            <a:noAutofit/>
          </a:bodyPr>
          <a:lstStyle/>
          <a:p>
            <a:r>
              <a:rPr lang="en-US" b="1" dirty="0">
                <a:solidFill>
                  <a:srgbClr val="0054A6"/>
                </a:solidFill>
                <a:latin typeface="+mn-lt"/>
              </a:rPr>
              <a:t>Tooltips </a:t>
            </a:r>
            <a:r>
              <a:rPr lang="en-US" dirty="0">
                <a:latin typeface="+mn-lt"/>
              </a:rPr>
              <a:t>are manageable bite-sized help text for a field or measure within the system, that users hover over to get further information about what is being asked.</a:t>
            </a:r>
          </a:p>
          <a:p>
            <a:r>
              <a:rPr lang="en-US" b="1" dirty="0">
                <a:solidFill>
                  <a:srgbClr val="0054A6"/>
                </a:solidFill>
                <a:latin typeface="+mn-lt"/>
              </a:rPr>
              <a:t>Modules </a:t>
            </a:r>
            <a:r>
              <a:rPr lang="en-US" dirty="0">
                <a:latin typeface="+mn-lt"/>
              </a:rPr>
              <a:t>are sub-sections within records, designed to perform specific tasks and manage data. For example, in the context of a grant (which is a type of record), modules contain detailed information and functionalities related to various aspects of the grant.</a:t>
            </a:r>
          </a:p>
          <a:p>
            <a:pPr marL="0" indent="0">
              <a:buNone/>
            </a:pPr>
            <a:endParaRPr lang="en-US" dirty="0">
              <a:latin typeface="+mn-lt"/>
            </a:endParaRP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35</a:t>
            </a:fld>
            <a:endParaRPr lang="en-US"/>
          </a:p>
        </p:txBody>
      </p:sp>
    </p:spTree>
    <p:extLst>
      <p:ext uri="{BB962C8B-B14F-4D97-AF65-F5344CB8AC3E}">
        <p14:creationId xmlns:p14="http://schemas.microsoft.com/office/powerpoint/2010/main" val="3730369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Grantee Organization Record</a:t>
            </a:r>
          </a:p>
        </p:txBody>
      </p:sp>
    </p:spTree>
    <p:extLst>
      <p:ext uri="{BB962C8B-B14F-4D97-AF65-F5344CB8AC3E}">
        <p14:creationId xmlns:p14="http://schemas.microsoft.com/office/powerpoint/2010/main" val="1671217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Grantee Organization Records</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noAutofit/>
          </a:bodyPr>
          <a:lstStyle/>
          <a:p>
            <a:r>
              <a:rPr lang="en-US">
                <a:latin typeface="+mn-lt"/>
              </a:rPr>
              <a:t>Records are created by VETS staff</a:t>
            </a:r>
          </a:p>
          <a:p>
            <a:r>
              <a:rPr lang="en-US">
                <a:latin typeface="+mn-lt"/>
              </a:rPr>
              <a:t>The Summary dashboard include basic information about the organization </a:t>
            </a:r>
          </a:p>
          <a:p>
            <a:pPr lvl="1"/>
            <a:r>
              <a:rPr lang="en-US">
                <a:latin typeface="+mn-lt"/>
              </a:rPr>
              <a:t>Identifiers</a:t>
            </a:r>
          </a:p>
          <a:p>
            <a:pPr lvl="1"/>
            <a:r>
              <a:rPr lang="en-US">
                <a:latin typeface="+mn-lt"/>
              </a:rPr>
              <a:t>Contacts</a:t>
            </a:r>
          </a:p>
          <a:p>
            <a:pPr lvl="1"/>
            <a:r>
              <a:rPr lang="en-US">
                <a:latin typeface="+mn-lt"/>
              </a:rPr>
              <a:t>Address</a:t>
            </a:r>
          </a:p>
          <a:p>
            <a:pPr lvl="1"/>
            <a:r>
              <a:rPr lang="en-US">
                <a:latin typeface="+mn-lt"/>
              </a:rPr>
              <a:t>Notes</a:t>
            </a:r>
          </a:p>
          <a:p>
            <a:r>
              <a:rPr lang="en-US">
                <a:latin typeface="+mn-lt"/>
              </a:rPr>
              <a:t>Grantees can only see the records they have been directly provisioned access to </a:t>
            </a:r>
          </a:p>
          <a:p>
            <a:endParaRPr lang="en-US">
              <a:latin typeface="+mn-lt"/>
            </a:endParaRP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37</a:t>
            </a:fld>
            <a:endParaRPr lang="en-US"/>
          </a:p>
        </p:txBody>
      </p:sp>
    </p:spTree>
    <p:extLst>
      <p:ext uri="{BB962C8B-B14F-4D97-AF65-F5344CB8AC3E}">
        <p14:creationId xmlns:p14="http://schemas.microsoft.com/office/powerpoint/2010/main" val="2005716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View Grantee Organization Record</a:t>
            </a:r>
          </a:p>
        </p:txBody>
      </p:sp>
      <p:pic>
        <p:nvPicPr>
          <p:cNvPr id="11" name="Picture 10" descr="View of the summary dashboard for the example grantee organization record.">
            <a:extLst>
              <a:ext uri="{FF2B5EF4-FFF2-40B4-BE49-F238E27FC236}">
                <a16:creationId xmlns:a16="http://schemas.microsoft.com/office/drawing/2014/main" id="{96BF7D3C-29EF-E516-39E1-3F3B2E080873}"/>
              </a:ext>
            </a:extLst>
          </p:cNvPr>
          <p:cNvPicPr>
            <a:picLocks noChangeAspect="1"/>
          </p:cNvPicPr>
          <p:nvPr/>
        </p:nvPicPr>
        <p:blipFill rotWithShape="1">
          <a:blip r:embed="rId2"/>
          <a:srcRect b="14479"/>
          <a:stretch/>
        </p:blipFill>
        <p:spPr>
          <a:xfrm>
            <a:off x="387625" y="1411564"/>
            <a:ext cx="11714065" cy="4944786"/>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38</a:t>
            </a:fld>
            <a:endParaRPr lang="en-US"/>
          </a:p>
        </p:txBody>
      </p:sp>
    </p:spTree>
    <p:extLst>
      <p:ext uri="{BB962C8B-B14F-4D97-AF65-F5344CB8AC3E}">
        <p14:creationId xmlns:p14="http://schemas.microsoft.com/office/powerpoint/2010/main" val="3211744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Grantee Organization Members List</a:t>
            </a:r>
          </a:p>
        </p:txBody>
      </p:sp>
      <p:sp>
        <p:nvSpPr>
          <p:cNvPr id="7" name="Content Placeholder 1">
            <a:extLst>
              <a:ext uri="{FF2B5EF4-FFF2-40B4-BE49-F238E27FC236}">
                <a16:creationId xmlns:a16="http://schemas.microsoft.com/office/drawing/2014/main" id="{A20517BC-D212-DCD7-D655-13B17EB1B546}"/>
              </a:ext>
            </a:extLst>
          </p:cNvPr>
          <p:cNvSpPr>
            <a:spLocks noGrp="1"/>
          </p:cNvSpPr>
          <p:nvPr>
            <p:ph idx="1"/>
          </p:nvPr>
        </p:nvSpPr>
        <p:spPr>
          <a:xfrm>
            <a:off x="838200" y="1549666"/>
            <a:ext cx="10515600" cy="4630057"/>
          </a:xfrm>
        </p:spPr>
        <p:txBody>
          <a:bodyPr>
            <a:noAutofit/>
          </a:bodyPr>
          <a:lstStyle/>
          <a:p>
            <a:r>
              <a:rPr lang="en-US">
                <a:latin typeface="+mn-lt"/>
              </a:rPr>
              <a:t>Lists the four grantee staff users that have been provisioned access to the organization</a:t>
            </a:r>
          </a:p>
        </p:txBody>
      </p:sp>
      <p:pic>
        <p:nvPicPr>
          <p:cNvPr id="6" name="Picture 5" descr="Grantee organization members list for the example record.">
            <a:extLst>
              <a:ext uri="{FF2B5EF4-FFF2-40B4-BE49-F238E27FC236}">
                <a16:creationId xmlns:a16="http://schemas.microsoft.com/office/drawing/2014/main" id="{D246917C-609D-DBB5-365E-7E16AAFD3C0C}"/>
              </a:ext>
            </a:extLst>
          </p:cNvPr>
          <p:cNvPicPr>
            <a:picLocks noChangeAspect="1"/>
          </p:cNvPicPr>
          <p:nvPr/>
        </p:nvPicPr>
        <p:blipFill rotWithShape="1">
          <a:blip r:embed="rId2"/>
          <a:srcRect b="37138"/>
          <a:stretch/>
        </p:blipFill>
        <p:spPr>
          <a:xfrm>
            <a:off x="477078" y="2747661"/>
            <a:ext cx="11506200" cy="3570164"/>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39</a:t>
            </a:fld>
            <a:endParaRPr lang="en-US"/>
          </a:p>
        </p:txBody>
      </p:sp>
    </p:spTree>
    <p:extLst>
      <p:ext uri="{BB962C8B-B14F-4D97-AF65-F5344CB8AC3E}">
        <p14:creationId xmlns:p14="http://schemas.microsoft.com/office/powerpoint/2010/main" val="271945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Agenda</a:t>
            </a:r>
          </a:p>
        </p:txBody>
      </p:sp>
      <p:sp>
        <p:nvSpPr>
          <p:cNvPr id="2" name="Content Placeholder 1"/>
          <p:cNvSpPr>
            <a:spLocks noGrp="1"/>
          </p:cNvSpPr>
          <p:nvPr>
            <p:ph idx="1"/>
          </p:nvPr>
        </p:nvSpPr>
        <p:spPr/>
        <p:txBody>
          <a:bodyPr vert="horz" lIns="91440" tIns="45720" rIns="91440" bIns="45720" numCol="2" rtlCol="0" anchor="t">
            <a:normAutofit/>
          </a:bodyPr>
          <a:lstStyle/>
          <a:p>
            <a:pPr marL="0" indent="0">
              <a:buNone/>
            </a:pPr>
            <a:r>
              <a:rPr lang="en-US" b="1">
                <a:solidFill>
                  <a:srgbClr val="0054A6"/>
                </a:solidFill>
                <a:latin typeface="+mn-lt"/>
              </a:rPr>
              <a:t>Training Kick-Off</a:t>
            </a:r>
          </a:p>
          <a:p>
            <a:r>
              <a:rPr lang="en-US">
                <a:latin typeface="+mn-lt"/>
              </a:rPr>
              <a:t>Objectives</a:t>
            </a:r>
          </a:p>
          <a:p>
            <a:r>
              <a:rPr lang="en-US">
                <a:latin typeface="+mn-lt"/>
              </a:rPr>
              <a:t>Scheduled Sessions</a:t>
            </a:r>
          </a:p>
          <a:p>
            <a:pPr marL="0" indent="0">
              <a:buNone/>
            </a:pPr>
            <a:r>
              <a:rPr lang="en-US" b="1">
                <a:solidFill>
                  <a:srgbClr val="0054A6"/>
                </a:solidFill>
                <a:latin typeface="+mn-lt"/>
              </a:rPr>
              <a:t>Grantee Staff Role</a:t>
            </a:r>
            <a:br>
              <a:rPr lang="en-US" b="1">
                <a:solidFill>
                  <a:srgbClr val="0054A6"/>
                </a:solidFill>
                <a:latin typeface="+mn-lt"/>
              </a:rPr>
            </a:br>
            <a:r>
              <a:rPr lang="en-US" b="1">
                <a:solidFill>
                  <a:srgbClr val="0054A6"/>
                </a:solidFill>
                <a:latin typeface="+mn-lt"/>
              </a:rPr>
              <a:t>System Overview</a:t>
            </a:r>
          </a:p>
          <a:p>
            <a:r>
              <a:rPr lang="en-US">
                <a:latin typeface="+mn-lt"/>
              </a:rPr>
              <a:t>How to access VGRS</a:t>
            </a:r>
          </a:p>
          <a:p>
            <a:r>
              <a:rPr lang="en-US">
                <a:latin typeface="+mn-lt"/>
              </a:rPr>
              <a:t>System Features</a:t>
            </a:r>
          </a:p>
          <a:p>
            <a:r>
              <a:rPr lang="en-US">
                <a:latin typeface="+mn-lt"/>
              </a:rPr>
              <a:t>System Demo</a:t>
            </a:r>
          </a:p>
          <a:p>
            <a:pPr marL="0" indent="0">
              <a:buNone/>
            </a:pPr>
            <a:br>
              <a:rPr lang="en-US" b="1">
                <a:solidFill>
                  <a:srgbClr val="0054A6"/>
                </a:solidFill>
                <a:latin typeface="+mn-lt"/>
              </a:rPr>
            </a:br>
            <a:r>
              <a:rPr lang="en-US" b="1">
                <a:solidFill>
                  <a:srgbClr val="0054A6"/>
                </a:solidFill>
                <a:latin typeface="+mn-lt"/>
              </a:rPr>
              <a:t>Grantee Training </a:t>
            </a:r>
          </a:p>
          <a:p>
            <a:r>
              <a:rPr lang="en-US">
                <a:latin typeface="+mn-lt"/>
              </a:rPr>
              <a:t>System Overview</a:t>
            </a:r>
          </a:p>
          <a:p>
            <a:r>
              <a:rPr lang="en-US">
                <a:latin typeface="+mn-lt"/>
              </a:rPr>
              <a:t>User Management</a:t>
            </a:r>
          </a:p>
          <a:p>
            <a:r>
              <a:rPr lang="en-US">
                <a:latin typeface="+mn-lt"/>
              </a:rPr>
              <a:t>Grantee Organization Management</a:t>
            </a:r>
          </a:p>
          <a:p>
            <a:r>
              <a:rPr lang="en-US">
                <a:latin typeface="+mn-lt"/>
              </a:rPr>
              <a:t>Grant Record Management</a:t>
            </a:r>
          </a:p>
          <a:p>
            <a:r>
              <a:rPr lang="en-US">
                <a:latin typeface="+mn-lt"/>
              </a:rPr>
              <a:t>Performance Report Review Process (Workflow)</a:t>
            </a:r>
          </a:p>
          <a:p>
            <a:r>
              <a:rPr lang="en-US">
                <a:latin typeface="+mn-lt"/>
              </a:rPr>
              <a:t>Performance Report Exports</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4</a:t>
            </a:fld>
            <a:endParaRPr lang="en-US"/>
          </a:p>
        </p:txBody>
      </p:sp>
    </p:spTree>
    <p:extLst>
      <p:ext uri="{BB962C8B-B14F-4D97-AF65-F5344CB8AC3E}">
        <p14:creationId xmlns:p14="http://schemas.microsoft.com/office/powerpoint/2010/main" val="3476063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Grant Record Management</a:t>
            </a:r>
          </a:p>
        </p:txBody>
      </p:sp>
    </p:spTree>
    <p:extLst>
      <p:ext uri="{BB962C8B-B14F-4D97-AF65-F5344CB8AC3E}">
        <p14:creationId xmlns:p14="http://schemas.microsoft.com/office/powerpoint/2010/main" val="1291764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Grant Record</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vert="horz" lIns="91440" tIns="45720" rIns="91440" bIns="45720" rtlCol="0" anchor="t">
            <a:normAutofit/>
          </a:bodyPr>
          <a:lstStyle/>
          <a:p>
            <a:r>
              <a:rPr lang="en-US" dirty="0">
                <a:latin typeface="+mn-lt"/>
              </a:rPr>
              <a:t>Grant records </a:t>
            </a:r>
            <a:r>
              <a:rPr lang="en-US">
                <a:latin typeface="+mn-lt"/>
              </a:rPr>
              <a:t>are created by VETS Staff</a:t>
            </a:r>
            <a:endParaRPr lang="en-US">
              <a:latin typeface="+mn-lt"/>
              <a:cs typeface="Calibri"/>
            </a:endParaRPr>
          </a:p>
          <a:p>
            <a:r>
              <a:rPr lang="en-US">
                <a:latin typeface="+mn-lt"/>
              </a:rPr>
              <a:t>Only grantee staff users that have been provisioned access to a specific grant will be able to view the grant record</a:t>
            </a:r>
          </a:p>
          <a:p>
            <a:r>
              <a:rPr lang="en-US">
                <a:latin typeface="+mn-lt"/>
              </a:rPr>
              <a:t>Grantee Staff with grant access can update the Budget and Personnel</a:t>
            </a:r>
            <a:r>
              <a:rPr lang="en-US" dirty="0">
                <a:latin typeface="+mn-lt"/>
              </a:rPr>
              <a:t> – Staff Name/Time</a:t>
            </a:r>
            <a:r>
              <a:rPr lang="en-US">
                <a:latin typeface="+mn-lt"/>
              </a:rPr>
              <a:t> </a:t>
            </a:r>
            <a:endParaRPr lang="en-US">
              <a:latin typeface="+mn-lt"/>
              <a:cs typeface="Calibri"/>
            </a:endParaRPr>
          </a:p>
          <a:p>
            <a:r>
              <a:rPr lang="en-US">
                <a:latin typeface="+mn-lt"/>
              </a:rPr>
              <a:t>Only VETS staff can update Summary, Goals, Personnel</a:t>
            </a:r>
            <a:r>
              <a:rPr lang="en-US" dirty="0">
                <a:latin typeface="+mn-lt"/>
              </a:rPr>
              <a:t> – Positions/FTE</a:t>
            </a:r>
            <a:r>
              <a:rPr lang="en-US">
                <a:latin typeface="+mn-lt"/>
              </a:rPr>
              <a:t>, and Grantee User Access modules </a:t>
            </a:r>
          </a:p>
          <a:p>
            <a:pPr marL="0" indent="0">
              <a:buNone/>
            </a:pPr>
            <a:endParaRPr lang="en-US">
              <a:latin typeface="+mn-lt"/>
            </a:endParaRP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41</a:t>
            </a:fld>
            <a:endParaRPr lang="en-US"/>
          </a:p>
        </p:txBody>
      </p:sp>
    </p:spTree>
    <p:extLst>
      <p:ext uri="{BB962C8B-B14F-4D97-AF65-F5344CB8AC3E}">
        <p14:creationId xmlns:p14="http://schemas.microsoft.com/office/powerpoint/2010/main" val="2709909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Grant Summary Dashboard</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normAutofit/>
          </a:bodyPr>
          <a:lstStyle/>
          <a:p>
            <a:r>
              <a:rPr lang="en-US">
                <a:latin typeface="+mn-lt"/>
              </a:rPr>
              <a:t>Includes all the high-level grant information: </a:t>
            </a:r>
          </a:p>
          <a:p>
            <a:pPr lvl="1"/>
            <a:r>
              <a:rPr lang="en-US">
                <a:latin typeface="+mn-lt"/>
              </a:rPr>
              <a:t>Identifiers</a:t>
            </a:r>
          </a:p>
          <a:p>
            <a:pPr lvl="1"/>
            <a:r>
              <a:rPr lang="en-US">
                <a:latin typeface="+mn-lt"/>
              </a:rPr>
              <a:t>Assignments</a:t>
            </a:r>
          </a:p>
          <a:p>
            <a:pPr lvl="1"/>
            <a:r>
              <a:rPr lang="en-US">
                <a:latin typeface="+mn-lt"/>
              </a:rPr>
              <a:t>Award Information</a:t>
            </a:r>
          </a:p>
          <a:p>
            <a:pPr lvl="1"/>
            <a:r>
              <a:rPr lang="en-US">
                <a:latin typeface="+mn-lt"/>
              </a:rPr>
              <a:t>Service Delivery Area</a:t>
            </a:r>
          </a:p>
          <a:p>
            <a:pPr lvl="1"/>
            <a:r>
              <a:rPr lang="en-US">
                <a:latin typeface="+mn-lt"/>
              </a:rPr>
              <a:t>Additional Information</a:t>
            </a:r>
          </a:p>
          <a:p>
            <a:pPr lvl="1"/>
            <a:r>
              <a:rPr lang="en-US">
                <a:latin typeface="+mn-lt"/>
              </a:rPr>
              <a:t>Statuses (Active/Terminated, Standard/High Risk)</a:t>
            </a:r>
          </a:p>
          <a:p>
            <a:pPr lvl="1"/>
            <a:r>
              <a:rPr lang="en-US" dirty="0">
                <a:latin typeface="+mn-lt"/>
              </a:rPr>
              <a:t>Notes</a:t>
            </a:r>
          </a:p>
          <a:p>
            <a:r>
              <a:rPr lang="en-US">
                <a:latin typeface="+mn-lt"/>
              </a:rPr>
              <a:t>Only VETS staff can update this module’s information</a:t>
            </a:r>
          </a:p>
          <a:p>
            <a:pPr lvl="1"/>
            <a:r>
              <a:rPr lang="en-US">
                <a:latin typeface="+mn-lt"/>
              </a:rPr>
              <a:t>Including the ability to report a grant’s termination, update the grant’s risk indication, or delete a grant record</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42</a:t>
            </a:fld>
            <a:endParaRPr lang="en-US"/>
          </a:p>
        </p:txBody>
      </p:sp>
    </p:spTree>
    <p:extLst>
      <p:ext uri="{BB962C8B-B14F-4D97-AF65-F5344CB8AC3E}">
        <p14:creationId xmlns:p14="http://schemas.microsoft.com/office/powerpoint/2010/main" val="1360300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View Grant Summary Dashboard</a:t>
            </a:r>
          </a:p>
        </p:txBody>
      </p:sp>
      <p:pic>
        <p:nvPicPr>
          <p:cNvPr id="11" name="Picture 10" descr="Summary dashboard view of the summary grant record.">
            <a:extLst>
              <a:ext uri="{FF2B5EF4-FFF2-40B4-BE49-F238E27FC236}">
                <a16:creationId xmlns:a16="http://schemas.microsoft.com/office/drawing/2014/main" id="{D7B9CC43-C68A-D455-F074-22A234F68127}"/>
              </a:ext>
            </a:extLst>
          </p:cNvPr>
          <p:cNvPicPr>
            <a:picLocks noChangeAspect="1"/>
          </p:cNvPicPr>
          <p:nvPr/>
        </p:nvPicPr>
        <p:blipFill>
          <a:blip r:embed="rId2"/>
          <a:stretch>
            <a:fillRect/>
          </a:stretch>
        </p:blipFill>
        <p:spPr>
          <a:xfrm>
            <a:off x="838200" y="1247530"/>
            <a:ext cx="10515600" cy="5190392"/>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43</a:t>
            </a:fld>
            <a:endParaRPr lang="en-US"/>
          </a:p>
        </p:txBody>
      </p:sp>
    </p:spTree>
    <p:extLst>
      <p:ext uri="{BB962C8B-B14F-4D97-AF65-F5344CB8AC3E}">
        <p14:creationId xmlns:p14="http://schemas.microsoft.com/office/powerpoint/2010/main" val="3645914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Goals Module</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a:xfrm>
            <a:off x="838200" y="1549666"/>
            <a:ext cx="10515600" cy="4806684"/>
          </a:xfrm>
        </p:spPr>
        <p:txBody>
          <a:bodyPr>
            <a:normAutofit fontScale="85000" lnSpcReduction="10000"/>
          </a:bodyPr>
          <a:lstStyle/>
          <a:p>
            <a:r>
              <a:rPr lang="en-US">
                <a:latin typeface="+mn-lt"/>
              </a:rPr>
              <a:t>Provides a Period of Performance (POP) view of all measures within multiple tables split by category</a:t>
            </a:r>
          </a:p>
          <a:p>
            <a:pPr lvl="1"/>
            <a:r>
              <a:rPr lang="en-US">
                <a:latin typeface="+mn-lt"/>
              </a:rPr>
              <a:t>Each category has its own Learn More feature to better understand the measures listed</a:t>
            </a:r>
          </a:p>
          <a:p>
            <a:r>
              <a:rPr lang="en-US">
                <a:latin typeface="+mn-lt"/>
              </a:rPr>
              <a:t>Only VETS staff can update this module</a:t>
            </a:r>
          </a:p>
          <a:p>
            <a:r>
              <a:rPr lang="en-US">
                <a:latin typeface="+mn-lt"/>
              </a:rPr>
              <a:t>Grantee staff users can view, but not edit, the Goals module</a:t>
            </a:r>
          </a:p>
          <a:p>
            <a:r>
              <a:rPr lang="en-US" dirty="0">
                <a:latin typeface="+mn-lt"/>
              </a:rPr>
              <a:t>VETS staff are still updating the Goals module in VGRS, so some grantees may see blank entries until those are finalized (estimated 8/31).  </a:t>
            </a:r>
          </a:p>
          <a:p>
            <a:r>
              <a:rPr lang="en-US" dirty="0">
                <a:latin typeface="+mn-lt"/>
              </a:rPr>
              <a:t>In addition, a system update that is planned for 8/19 will allow VETS to complete the following Goal module updates:</a:t>
            </a:r>
          </a:p>
          <a:p>
            <a:pPr lvl="1"/>
            <a:r>
              <a:rPr lang="en-US" dirty="0">
                <a:latin typeface="+mn-lt"/>
              </a:rPr>
              <a:t>All PoP Year 3 grantees will have zero value goals for PoP Q1-Q4</a:t>
            </a:r>
          </a:p>
          <a:p>
            <a:pPr lvl="1"/>
            <a:r>
              <a:rPr lang="en-US" dirty="0">
                <a:latin typeface="+mn-lt"/>
              </a:rPr>
              <a:t>All PoP Year 3 IVTP grants will have zero value goals for Episodically Homeless indicators.</a:t>
            </a:r>
          </a:p>
          <a:p>
            <a:pPr lvl="1"/>
            <a:r>
              <a:rPr lang="en-US" dirty="0">
                <a:latin typeface="+mn-lt"/>
              </a:rPr>
              <a:t>Any grant with zero value goals in their approved Planned Goals Chart.</a:t>
            </a:r>
          </a:p>
          <a:p>
            <a:pPr lvl="1"/>
            <a:r>
              <a:rPr lang="en-US" dirty="0">
                <a:latin typeface="+mn-lt"/>
              </a:rPr>
              <a:t>All PoP Year 1 grants with an Abstract or Planned Goals Chart Condition of Award (COA) that has submitted a revised Attachment A - VETS-704.</a:t>
            </a:r>
          </a:p>
          <a:p>
            <a:pPr lvl="1"/>
            <a:endParaRPr lang="en-US" dirty="0">
              <a:latin typeface="+mn-lt"/>
            </a:endParaRP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44</a:t>
            </a:fld>
            <a:endParaRPr lang="en-US"/>
          </a:p>
        </p:txBody>
      </p:sp>
    </p:spTree>
    <p:extLst>
      <p:ext uri="{BB962C8B-B14F-4D97-AF65-F5344CB8AC3E}">
        <p14:creationId xmlns:p14="http://schemas.microsoft.com/office/powerpoint/2010/main" val="1502975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View Goals Module</a:t>
            </a:r>
          </a:p>
        </p:txBody>
      </p:sp>
      <p:pic>
        <p:nvPicPr>
          <p:cNvPr id="9" name="Picture 8" descr="Goals module includes a grid with multiple subsections in which the goals measures are displayed.">
            <a:extLst>
              <a:ext uri="{FF2B5EF4-FFF2-40B4-BE49-F238E27FC236}">
                <a16:creationId xmlns:a16="http://schemas.microsoft.com/office/drawing/2014/main" id="{428883F6-3EFD-87AA-398B-E6950B73B600}"/>
              </a:ext>
            </a:extLst>
          </p:cNvPr>
          <p:cNvPicPr>
            <a:picLocks noChangeAspect="1"/>
          </p:cNvPicPr>
          <p:nvPr/>
        </p:nvPicPr>
        <p:blipFill rotWithShape="1">
          <a:blip r:embed="rId2"/>
          <a:srcRect r="4130"/>
          <a:stretch/>
        </p:blipFill>
        <p:spPr>
          <a:xfrm>
            <a:off x="838200" y="1374988"/>
            <a:ext cx="10006584" cy="5151902"/>
          </a:xfrm>
          <a:prstGeom prst="rect">
            <a:avLst/>
          </a:prstGeom>
        </p:spPr>
      </p:pic>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45</a:t>
            </a:fld>
            <a:endParaRPr lang="en-US"/>
          </a:p>
        </p:txBody>
      </p:sp>
    </p:spTree>
    <p:extLst>
      <p:ext uri="{BB962C8B-B14F-4D97-AF65-F5344CB8AC3E}">
        <p14:creationId xmlns:p14="http://schemas.microsoft.com/office/powerpoint/2010/main" val="806230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Budget Module</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lstStyle/>
          <a:p>
            <a:r>
              <a:rPr lang="en-US">
                <a:latin typeface="+mn-lt"/>
              </a:rPr>
              <a:t>Provides a </a:t>
            </a:r>
            <a:r>
              <a:rPr lang="en-US" dirty="0">
                <a:latin typeface="+mn-lt"/>
              </a:rPr>
              <a:t>PoP</a:t>
            </a:r>
            <a:r>
              <a:rPr lang="en-US">
                <a:latin typeface="+mn-lt"/>
              </a:rPr>
              <a:t> view of all the budget related measures</a:t>
            </a:r>
          </a:p>
          <a:p>
            <a:r>
              <a:rPr lang="en-US">
                <a:latin typeface="+mn-lt"/>
              </a:rPr>
              <a:t>Measures are split between Planned and Actual categories</a:t>
            </a:r>
          </a:p>
          <a:p>
            <a:pPr lvl="1"/>
            <a:r>
              <a:rPr lang="en-US">
                <a:latin typeface="+mn-lt"/>
              </a:rPr>
              <a:t>Each category has its own Learn More feature to better understand the measures listed</a:t>
            </a:r>
          </a:p>
          <a:p>
            <a:r>
              <a:rPr lang="en-US">
                <a:latin typeface="+mn-lt"/>
              </a:rPr>
              <a:t>VETS and Grantee staff can update this module</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46</a:t>
            </a:fld>
            <a:endParaRPr lang="en-US"/>
          </a:p>
        </p:txBody>
      </p:sp>
    </p:spTree>
    <p:extLst>
      <p:ext uri="{BB962C8B-B14F-4D97-AF65-F5344CB8AC3E}">
        <p14:creationId xmlns:p14="http://schemas.microsoft.com/office/powerpoint/2010/main" val="1452833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View Budget Module</a:t>
            </a:r>
          </a:p>
        </p:txBody>
      </p:sp>
      <p:pic>
        <p:nvPicPr>
          <p:cNvPr id="9" name="Picture 8" descr="Budget module of the example grant record.">
            <a:extLst>
              <a:ext uri="{FF2B5EF4-FFF2-40B4-BE49-F238E27FC236}">
                <a16:creationId xmlns:a16="http://schemas.microsoft.com/office/drawing/2014/main" id="{67FFA54C-CBDB-F848-E864-B8494089A110}"/>
              </a:ext>
            </a:extLst>
          </p:cNvPr>
          <p:cNvPicPr>
            <a:picLocks noChangeAspect="1"/>
          </p:cNvPicPr>
          <p:nvPr/>
        </p:nvPicPr>
        <p:blipFill rotWithShape="1">
          <a:blip r:embed="rId2"/>
          <a:srcRect t="5815"/>
          <a:stretch/>
        </p:blipFill>
        <p:spPr>
          <a:xfrm>
            <a:off x="841886" y="1411564"/>
            <a:ext cx="10511914" cy="4886852"/>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47</a:t>
            </a:fld>
            <a:endParaRPr lang="en-US"/>
          </a:p>
        </p:txBody>
      </p:sp>
    </p:spTree>
    <p:extLst>
      <p:ext uri="{BB962C8B-B14F-4D97-AF65-F5344CB8AC3E}">
        <p14:creationId xmlns:p14="http://schemas.microsoft.com/office/powerpoint/2010/main" val="222977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Personnel Module</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lstStyle/>
          <a:p>
            <a:r>
              <a:rPr lang="en-US">
                <a:latin typeface="+mn-lt"/>
              </a:rPr>
              <a:t>Provides a POP view of the employees within positions and their related time allocation across quarters</a:t>
            </a:r>
          </a:p>
          <a:p>
            <a:r>
              <a:rPr lang="en-US">
                <a:latin typeface="+mn-lt"/>
              </a:rPr>
              <a:t>This module calculates actual Percentage of Time (</a:t>
            </a:r>
            <a:r>
              <a:rPr lang="en-US" err="1">
                <a:latin typeface="+mn-lt"/>
              </a:rPr>
              <a:t>PoT</a:t>
            </a:r>
            <a:r>
              <a:rPr lang="en-US">
                <a:latin typeface="+mn-lt"/>
              </a:rPr>
              <a:t>) from the position’s designated </a:t>
            </a:r>
            <a:r>
              <a:rPr lang="en-US" err="1">
                <a:latin typeface="+mn-lt"/>
              </a:rPr>
              <a:t>PoT</a:t>
            </a:r>
            <a:endParaRPr lang="en-US">
              <a:latin typeface="+mn-lt"/>
            </a:endParaRPr>
          </a:p>
          <a:p>
            <a:r>
              <a:rPr lang="en-US">
                <a:latin typeface="+mn-lt"/>
              </a:rPr>
              <a:t>VETS and Grantee staff can update this module</a:t>
            </a:r>
          </a:p>
          <a:p>
            <a:pPr lvl="1"/>
            <a:r>
              <a:rPr lang="en-US">
                <a:latin typeface="+mn-lt"/>
              </a:rPr>
              <a:t>VETS staff can manage the different positions listed</a:t>
            </a:r>
          </a:p>
          <a:p>
            <a:pPr lvl="1"/>
            <a:r>
              <a:rPr lang="en-US">
                <a:latin typeface="+mn-lt"/>
              </a:rPr>
              <a:t>Grantee Staff can manage the employee information listed per each position</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48</a:t>
            </a:fld>
            <a:endParaRPr lang="en-US"/>
          </a:p>
        </p:txBody>
      </p:sp>
    </p:spTree>
    <p:extLst>
      <p:ext uri="{BB962C8B-B14F-4D97-AF65-F5344CB8AC3E}">
        <p14:creationId xmlns:p14="http://schemas.microsoft.com/office/powerpoint/2010/main" val="473132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View Personnel Module</a:t>
            </a:r>
          </a:p>
        </p:txBody>
      </p:sp>
      <p:pic>
        <p:nvPicPr>
          <p:cNvPr id="6" name="Picture 5" descr="Personnel module for the example grant with a staffed position of Admin at 90% percentage of time.">
            <a:extLst>
              <a:ext uri="{FF2B5EF4-FFF2-40B4-BE49-F238E27FC236}">
                <a16:creationId xmlns:a16="http://schemas.microsoft.com/office/drawing/2014/main" id="{DB4BC0BF-7981-3DB0-6E1A-CED7145A3980}"/>
              </a:ext>
            </a:extLst>
          </p:cNvPr>
          <p:cNvPicPr>
            <a:picLocks noChangeAspect="1"/>
          </p:cNvPicPr>
          <p:nvPr/>
        </p:nvPicPr>
        <p:blipFill>
          <a:blip r:embed="rId2"/>
          <a:stretch>
            <a:fillRect/>
          </a:stretch>
        </p:blipFill>
        <p:spPr>
          <a:xfrm>
            <a:off x="838200" y="1411564"/>
            <a:ext cx="10515600" cy="4875310"/>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49</a:t>
            </a:fld>
            <a:endParaRPr lang="en-US"/>
          </a:p>
        </p:txBody>
      </p:sp>
    </p:spTree>
    <p:extLst>
      <p:ext uri="{BB962C8B-B14F-4D97-AF65-F5344CB8AC3E}">
        <p14:creationId xmlns:p14="http://schemas.microsoft.com/office/powerpoint/2010/main" val="142882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3F6C8B-90AA-FFC7-E501-FA13CED4A86F}"/>
              </a:ext>
            </a:extLst>
          </p:cNvPr>
          <p:cNvSpPr>
            <a:spLocks noGrp="1"/>
          </p:cNvSpPr>
          <p:nvPr>
            <p:ph type="title"/>
          </p:nvPr>
        </p:nvSpPr>
        <p:spPr/>
        <p:txBody>
          <a:bodyPr/>
          <a:lstStyle/>
          <a:p>
            <a:r>
              <a:rPr lang="en-US"/>
              <a:t>VGRS Kick-Off</a:t>
            </a:r>
          </a:p>
        </p:txBody>
      </p:sp>
      <p:sp>
        <p:nvSpPr>
          <p:cNvPr id="7" name="Text Placeholder 6">
            <a:extLst>
              <a:ext uri="{FF2B5EF4-FFF2-40B4-BE49-F238E27FC236}">
                <a16:creationId xmlns:a16="http://schemas.microsoft.com/office/drawing/2014/main" id="{4923B81A-AC87-F7F6-F045-E565CA0293EA}"/>
              </a:ext>
            </a:extLst>
          </p:cNvPr>
          <p:cNvSpPr>
            <a:spLocks noGrp="1"/>
          </p:cNvSpPr>
          <p:nvPr>
            <p:ph type="body" idx="1"/>
          </p:nvPr>
        </p:nvSpPr>
        <p:spPr/>
        <p:txBody>
          <a:bodyPr/>
          <a:lstStyle/>
          <a:p>
            <a:r>
              <a:rPr lang="en-US"/>
              <a:t>Grantee Staff Training</a:t>
            </a:r>
          </a:p>
        </p:txBody>
      </p:sp>
      <p:sp>
        <p:nvSpPr>
          <p:cNvPr id="4" name="Footer Placeholder 3">
            <a:extLst>
              <a:ext uri="{FF2B5EF4-FFF2-40B4-BE49-F238E27FC236}">
                <a16:creationId xmlns:a16="http://schemas.microsoft.com/office/drawing/2014/main" id="{A6B895F2-73B2-A3F8-9632-BB3D3216B9A5}"/>
              </a:ext>
            </a:extLst>
          </p:cNvPr>
          <p:cNvSpPr>
            <a:spLocks noGrp="1"/>
          </p:cNvSpPr>
          <p:nvPr>
            <p:ph type="ftr" sz="quarter" idx="4294967295"/>
          </p:nvPr>
        </p:nvSpPr>
        <p:spPr>
          <a:xfrm>
            <a:off x="0" y="6356350"/>
            <a:ext cx="7315200" cy="365125"/>
          </a:xfrm>
        </p:spPr>
        <p:txBody>
          <a:bodyPr/>
          <a:lstStyle/>
          <a:p>
            <a:r>
              <a:rPr lang="en-US"/>
              <a:t>Veterans’ Employment and Training Service</a:t>
            </a:r>
          </a:p>
        </p:txBody>
      </p:sp>
      <p:sp>
        <p:nvSpPr>
          <p:cNvPr id="5" name="Slide Number Placeholder 4">
            <a:extLst>
              <a:ext uri="{FF2B5EF4-FFF2-40B4-BE49-F238E27FC236}">
                <a16:creationId xmlns:a16="http://schemas.microsoft.com/office/drawing/2014/main" id="{D3250B0B-BDB1-0A79-5566-10207BE07F07}"/>
              </a:ext>
            </a:extLst>
          </p:cNvPr>
          <p:cNvSpPr>
            <a:spLocks noGrp="1"/>
          </p:cNvSpPr>
          <p:nvPr>
            <p:ph type="sldNum" sz="quarter" idx="4294967295"/>
          </p:nvPr>
        </p:nvSpPr>
        <p:spPr>
          <a:xfrm>
            <a:off x="11580813" y="6356350"/>
            <a:ext cx="611187" cy="365125"/>
          </a:xfrm>
        </p:spPr>
        <p:txBody>
          <a:bodyPr/>
          <a:lstStyle/>
          <a:p>
            <a:fld id="{9F533A62-0560-4741-9272-0FF595F394C3}" type="slidenum">
              <a:rPr lang="en-US" smtClean="0"/>
              <a:t>5</a:t>
            </a:fld>
            <a:endParaRPr lang="en-US"/>
          </a:p>
        </p:txBody>
      </p:sp>
    </p:spTree>
    <p:extLst>
      <p:ext uri="{BB962C8B-B14F-4D97-AF65-F5344CB8AC3E}">
        <p14:creationId xmlns:p14="http://schemas.microsoft.com/office/powerpoint/2010/main" val="947939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Grantee User Access Module</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lstStyle/>
          <a:p>
            <a:r>
              <a:rPr lang="en-US">
                <a:latin typeface="+mn-lt"/>
              </a:rPr>
              <a:t>This module lists all Grantees with user access to this grant</a:t>
            </a:r>
          </a:p>
          <a:p>
            <a:pPr lvl="1"/>
            <a:r>
              <a:rPr lang="en-US">
                <a:latin typeface="+mn-lt"/>
              </a:rPr>
              <a:t>Being listed here provides the grantee the ability to view of the grant record and manage certain modules (Budget, Personnel, Participants, and Performance Reports)</a:t>
            </a:r>
          </a:p>
          <a:p>
            <a:r>
              <a:rPr lang="en-US">
                <a:latin typeface="+mn-lt"/>
              </a:rPr>
              <a:t>VETS staff can add Grantees to a grant record </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50</a:t>
            </a:fld>
            <a:endParaRPr lang="en-US"/>
          </a:p>
        </p:txBody>
      </p:sp>
    </p:spTree>
    <p:extLst>
      <p:ext uri="{BB962C8B-B14F-4D97-AF65-F5344CB8AC3E}">
        <p14:creationId xmlns:p14="http://schemas.microsoft.com/office/powerpoint/2010/main" val="2094111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View Grantee User Access Module</a:t>
            </a:r>
          </a:p>
        </p:txBody>
      </p:sp>
      <p:pic>
        <p:nvPicPr>
          <p:cNvPr id="9" name="Picture 8" descr="Grantee User Access module is managed by VETS staff and includes a list of all grantees with access to the specified grant record. ">
            <a:extLst>
              <a:ext uri="{FF2B5EF4-FFF2-40B4-BE49-F238E27FC236}">
                <a16:creationId xmlns:a16="http://schemas.microsoft.com/office/drawing/2014/main" id="{CA6C095F-3583-2F95-FD75-3400A18B971A}"/>
              </a:ext>
            </a:extLst>
          </p:cNvPr>
          <p:cNvPicPr>
            <a:picLocks noChangeAspect="1"/>
          </p:cNvPicPr>
          <p:nvPr/>
        </p:nvPicPr>
        <p:blipFill>
          <a:blip r:embed="rId2"/>
          <a:stretch>
            <a:fillRect/>
          </a:stretch>
        </p:blipFill>
        <p:spPr>
          <a:xfrm>
            <a:off x="838200" y="2164083"/>
            <a:ext cx="10515600" cy="2985980"/>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51</a:t>
            </a:fld>
            <a:endParaRPr lang="en-US"/>
          </a:p>
        </p:txBody>
      </p:sp>
    </p:spTree>
    <p:extLst>
      <p:ext uri="{BB962C8B-B14F-4D97-AF65-F5344CB8AC3E}">
        <p14:creationId xmlns:p14="http://schemas.microsoft.com/office/powerpoint/2010/main" val="1247671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Participants Module</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a:xfrm>
            <a:off x="838200" y="1549666"/>
            <a:ext cx="10515600" cy="4806684"/>
          </a:xfrm>
        </p:spPr>
        <p:txBody>
          <a:bodyPr>
            <a:normAutofit fontScale="92500" lnSpcReduction="10000"/>
          </a:bodyPr>
          <a:lstStyle/>
          <a:p>
            <a:r>
              <a:rPr lang="en-US">
                <a:latin typeface="+mn-lt"/>
              </a:rPr>
              <a:t>Participants form requires the entry of demographic and military service information before an enrollment can be created</a:t>
            </a:r>
          </a:p>
          <a:p>
            <a:pPr lvl="1"/>
            <a:r>
              <a:rPr lang="en-US">
                <a:latin typeface="+mn-lt"/>
              </a:rPr>
              <a:t>Enrollments are created under each participant</a:t>
            </a:r>
          </a:p>
          <a:p>
            <a:pPr lvl="1"/>
            <a:r>
              <a:rPr lang="en-US">
                <a:latin typeface="+mn-lt"/>
              </a:rPr>
              <a:t>A participant can have multiple enrollments, but the service start date of the subsequent enrollment must be at least 90 days after to the previous enrollment’s service end date</a:t>
            </a:r>
          </a:p>
          <a:p>
            <a:r>
              <a:rPr lang="en-US">
                <a:latin typeface="+mn-lt"/>
              </a:rPr>
              <a:t>Users can explore the data via nested or tabular views</a:t>
            </a:r>
          </a:p>
          <a:p>
            <a:pPr lvl="1"/>
            <a:r>
              <a:rPr lang="en-US">
                <a:latin typeface="+mn-lt"/>
              </a:rPr>
              <a:t>Data can be exported into an Excel file for each of the tabular grids</a:t>
            </a:r>
          </a:p>
          <a:p>
            <a:r>
              <a:rPr lang="en-US">
                <a:latin typeface="+mn-lt"/>
              </a:rPr>
              <a:t>Grantee Staff manage this module</a:t>
            </a:r>
          </a:p>
          <a:p>
            <a:pPr lvl="1"/>
            <a:r>
              <a:rPr lang="en-US">
                <a:latin typeface="+mn-lt"/>
              </a:rPr>
              <a:t>However, all users with grant access can see the inactive participant notifications within this module</a:t>
            </a:r>
          </a:p>
          <a:p>
            <a:pPr marL="0" indent="0">
              <a:buNone/>
            </a:pPr>
            <a:endParaRPr lang="en-US" sz="1900" i="1">
              <a:latin typeface="+mn-lt"/>
            </a:endParaRPr>
          </a:p>
          <a:p>
            <a:pPr marL="0" indent="0">
              <a:buNone/>
            </a:pPr>
            <a:r>
              <a:rPr lang="en-US" sz="1900" i="1">
                <a:latin typeface="+mn-lt"/>
              </a:rPr>
              <a:t>Disclaimer: VGRS is a performance reporting system, not a case management system. Grantees should maintain case files on their participants independent of the data entered in VGRS.</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52</a:t>
            </a:fld>
            <a:endParaRPr lang="en-US"/>
          </a:p>
        </p:txBody>
      </p:sp>
    </p:spTree>
    <p:extLst>
      <p:ext uri="{BB962C8B-B14F-4D97-AF65-F5344CB8AC3E}">
        <p14:creationId xmlns:p14="http://schemas.microsoft.com/office/powerpoint/2010/main" val="20583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Participants Module – Form View</a:t>
            </a:r>
          </a:p>
        </p:txBody>
      </p:sp>
      <p:pic>
        <p:nvPicPr>
          <p:cNvPr id="6" name="Picture 5" descr="The participants module is managed by grantee staff and includes a form that collects demographic and military service information.">
            <a:extLst>
              <a:ext uri="{FF2B5EF4-FFF2-40B4-BE49-F238E27FC236}">
                <a16:creationId xmlns:a16="http://schemas.microsoft.com/office/drawing/2014/main" id="{E76EC4AF-1150-0E7B-0B92-9D24D866453A}"/>
              </a:ext>
            </a:extLst>
          </p:cNvPr>
          <p:cNvPicPr>
            <a:picLocks noChangeAspect="1"/>
          </p:cNvPicPr>
          <p:nvPr/>
        </p:nvPicPr>
        <p:blipFill rotWithShape="1">
          <a:blip r:embed="rId3"/>
          <a:srcRect r="6914" b="12703"/>
          <a:stretch/>
        </p:blipFill>
        <p:spPr>
          <a:xfrm>
            <a:off x="805362" y="1586101"/>
            <a:ext cx="8156713" cy="4770249"/>
          </a:xfrm>
          <a:prstGeom prst="rect">
            <a:avLst/>
          </a:prstGeom>
        </p:spPr>
      </p:pic>
      <p:sp>
        <p:nvSpPr>
          <p:cNvPr id="2" name="Content Placeholder 1">
            <a:extLst>
              <a:ext uri="{FF2B5EF4-FFF2-40B4-BE49-F238E27FC236}">
                <a16:creationId xmlns:a16="http://schemas.microsoft.com/office/drawing/2014/main" id="{1C680EC7-52CA-65BF-CA9F-DA53CE541012}"/>
              </a:ext>
            </a:extLst>
          </p:cNvPr>
          <p:cNvSpPr>
            <a:spLocks noGrp="1"/>
          </p:cNvSpPr>
          <p:nvPr>
            <p:ph idx="1"/>
          </p:nvPr>
        </p:nvSpPr>
        <p:spPr>
          <a:xfrm>
            <a:off x="8962075" y="1746778"/>
            <a:ext cx="2612427" cy="4522304"/>
          </a:xfrm>
        </p:spPr>
        <p:txBody>
          <a:bodyPr>
            <a:normAutofit fontScale="92500" lnSpcReduction="10000"/>
          </a:bodyPr>
          <a:lstStyle/>
          <a:p>
            <a:r>
              <a:rPr lang="en-US">
                <a:latin typeface="+mn-lt"/>
              </a:rPr>
              <a:t>VGRS generates participant IDs from data entered in the Participant module.</a:t>
            </a:r>
          </a:p>
          <a:p>
            <a:endParaRPr lang="en-US">
              <a:latin typeface="+mn-lt"/>
            </a:endParaRPr>
          </a:p>
          <a:p>
            <a:r>
              <a:rPr lang="en-US">
                <a:latin typeface="+mn-lt"/>
              </a:rPr>
              <a:t>Grantees may enter their own custom identifier as well.</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53</a:t>
            </a:fld>
            <a:endParaRPr lang="en-US"/>
          </a:p>
        </p:txBody>
      </p:sp>
    </p:spTree>
    <p:extLst>
      <p:ext uri="{BB962C8B-B14F-4D97-AF65-F5344CB8AC3E}">
        <p14:creationId xmlns:p14="http://schemas.microsoft.com/office/powerpoint/2010/main" val="4224585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Participants Module – Nested View</a:t>
            </a:r>
          </a:p>
        </p:txBody>
      </p:sp>
      <p:pic>
        <p:nvPicPr>
          <p:cNvPr id="11" name="Picture 10" descr="Nested View of the performance report is the default view that is returned when a user clicks on the Participants module. This view include a grid with the following columns: notification, participant identifier, custom identifier, # of enrollments, currently enrolled, and days of enrollment inactivity. ">
            <a:extLst>
              <a:ext uri="{FF2B5EF4-FFF2-40B4-BE49-F238E27FC236}">
                <a16:creationId xmlns:a16="http://schemas.microsoft.com/office/drawing/2014/main" id="{64FDB922-0643-62BA-F365-7F0E6E1CDC19}"/>
              </a:ext>
            </a:extLst>
          </p:cNvPr>
          <p:cNvPicPr>
            <a:picLocks noChangeAspect="1"/>
          </p:cNvPicPr>
          <p:nvPr/>
        </p:nvPicPr>
        <p:blipFill rotWithShape="1">
          <a:blip r:embed="rId2"/>
          <a:srcRect b="2875"/>
          <a:stretch/>
        </p:blipFill>
        <p:spPr>
          <a:xfrm>
            <a:off x="327992" y="1662509"/>
            <a:ext cx="11754678" cy="4340726"/>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54</a:t>
            </a:fld>
            <a:endParaRPr lang="en-US"/>
          </a:p>
        </p:txBody>
      </p:sp>
    </p:spTree>
    <p:extLst>
      <p:ext uri="{BB962C8B-B14F-4D97-AF65-F5344CB8AC3E}">
        <p14:creationId xmlns:p14="http://schemas.microsoft.com/office/powerpoint/2010/main" val="1590531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Participants Module – Tabular View</a:t>
            </a:r>
          </a:p>
        </p:txBody>
      </p:sp>
      <p:pic>
        <p:nvPicPr>
          <p:cNvPr id="6" name="Picture 5" descr="The participant module's tabular view displays data across multiple tabular grids: Participants, Enrollments, Trainings, Services Received, Exits &amp; Follow-Ups.">
            <a:extLst>
              <a:ext uri="{FF2B5EF4-FFF2-40B4-BE49-F238E27FC236}">
                <a16:creationId xmlns:a16="http://schemas.microsoft.com/office/drawing/2014/main" id="{20865833-8D40-F078-66BE-798EFA693D6E}"/>
              </a:ext>
            </a:extLst>
          </p:cNvPr>
          <p:cNvPicPr>
            <a:picLocks noChangeAspect="1"/>
          </p:cNvPicPr>
          <p:nvPr/>
        </p:nvPicPr>
        <p:blipFill>
          <a:blip r:embed="rId2"/>
          <a:stretch>
            <a:fillRect/>
          </a:stretch>
        </p:blipFill>
        <p:spPr>
          <a:xfrm>
            <a:off x="0" y="1611898"/>
            <a:ext cx="12192000" cy="4648200"/>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55</a:t>
            </a:fld>
            <a:endParaRPr lang="en-US"/>
          </a:p>
        </p:txBody>
      </p:sp>
    </p:spTree>
    <p:extLst>
      <p:ext uri="{BB962C8B-B14F-4D97-AF65-F5344CB8AC3E}">
        <p14:creationId xmlns:p14="http://schemas.microsoft.com/office/powerpoint/2010/main" val="1782049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0FA68-6B90-370D-EE7D-DF40F753CBE0}"/>
              </a:ext>
            </a:extLst>
          </p:cNvPr>
          <p:cNvSpPr>
            <a:spLocks noGrp="1"/>
          </p:cNvSpPr>
          <p:nvPr>
            <p:ph type="title"/>
          </p:nvPr>
        </p:nvSpPr>
        <p:spPr/>
        <p:txBody>
          <a:bodyPr/>
          <a:lstStyle/>
          <a:p>
            <a:r>
              <a:rPr lang="en-US" dirty="0"/>
              <a:t>Navigating the Participant &amp; Enrollments Modules</a:t>
            </a:r>
          </a:p>
        </p:txBody>
      </p:sp>
      <p:sp>
        <p:nvSpPr>
          <p:cNvPr id="2" name="Content Placeholder 1">
            <a:extLst>
              <a:ext uri="{FF2B5EF4-FFF2-40B4-BE49-F238E27FC236}">
                <a16:creationId xmlns:a16="http://schemas.microsoft.com/office/drawing/2014/main" id="{DF5FA4D0-6D63-4382-ECA8-7968D6FD5CF7}"/>
              </a:ext>
            </a:extLst>
          </p:cNvPr>
          <p:cNvSpPr>
            <a:spLocks noGrp="1"/>
          </p:cNvSpPr>
          <p:nvPr>
            <p:ph idx="1"/>
          </p:nvPr>
        </p:nvSpPr>
        <p:spPr/>
        <p:txBody>
          <a:bodyPr/>
          <a:lstStyle/>
          <a:p>
            <a:r>
              <a:rPr lang="en-US" dirty="0"/>
              <a:t>Navigating Participant and Enrollment Views</a:t>
            </a:r>
          </a:p>
        </p:txBody>
      </p:sp>
      <p:pic>
        <p:nvPicPr>
          <p:cNvPr id="15" name="Picture 14" descr="The manage view of the Participants module includes links to in the Participant Identifier column that will open a view-only version of the Participant information in form view. Don't click here if you intend to edit any participant or enrollment information.&#10;&#10;Click one of these icons (Update Participant, Manage Enrollments, or Remove/Delete Participant) to the right if you want to edit participant or enrollment information.">
            <a:extLst>
              <a:ext uri="{FF2B5EF4-FFF2-40B4-BE49-F238E27FC236}">
                <a16:creationId xmlns:a16="http://schemas.microsoft.com/office/drawing/2014/main" id="{AC3630C3-8C82-DA28-E8F4-980DACAC132C}"/>
              </a:ext>
            </a:extLst>
          </p:cNvPr>
          <p:cNvPicPr>
            <a:picLocks noChangeAspect="1"/>
          </p:cNvPicPr>
          <p:nvPr/>
        </p:nvPicPr>
        <p:blipFill>
          <a:blip r:embed="rId2"/>
          <a:stretch>
            <a:fillRect/>
          </a:stretch>
        </p:blipFill>
        <p:spPr>
          <a:xfrm>
            <a:off x="242315" y="2232481"/>
            <a:ext cx="11707368" cy="1922981"/>
          </a:xfrm>
          <a:prstGeom prst="rect">
            <a:avLst/>
          </a:prstGeom>
        </p:spPr>
      </p:pic>
      <p:pic>
        <p:nvPicPr>
          <p:cNvPr id="13" name="Picture 12" descr="The managing participant buttons are as follows: Update Participant is a pencil icon, Manage Enrollments is a clipboard, and Remove (or Delete Participant) is an X.">
            <a:extLst>
              <a:ext uri="{FF2B5EF4-FFF2-40B4-BE49-F238E27FC236}">
                <a16:creationId xmlns:a16="http://schemas.microsoft.com/office/drawing/2014/main" id="{BE1A8CFE-BDC0-02FB-6898-45CF0F7FD319}"/>
              </a:ext>
            </a:extLst>
          </p:cNvPr>
          <p:cNvPicPr>
            <a:picLocks noChangeAspect="1"/>
          </p:cNvPicPr>
          <p:nvPr/>
        </p:nvPicPr>
        <p:blipFill>
          <a:blip r:embed="rId3"/>
          <a:stretch>
            <a:fillRect/>
          </a:stretch>
        </p:blipFill>
        <p:spPr>
          <a:xfrm>
            <a:off x="4033215" y="4389220"/>
            <a:ext cx="4125568" cy="1838227"/>
          </a:xfrm>
          <a:prstGeom prst="rect">
            <a:avLst/>
          </a:prstGeom>
        </p:spPr>
      </p:pic>
      <p:sp>
        <p:nvSpPr>
          <p:cNvPr id="3" name="Footer Placeholder 2">
            <a:extLst>
              <a:ext uri="{FF2B5EF4-FFF2-40B4-BE49-F238E27FC236}">
                <a16:creationId xmlns:a16="http://schemas.microsoft.com/office/drawing/2014/main" id="{B977D650-FC15-31B4-71BD-370FE9275AD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5BB4142-0E09-7725-4826-6E063B08D620}"/>
              </a:ext>
            </a:extLst>
          </p:cNvPr>
          <p:cNvSpPr>
            <a:spLocks noGrp="1"/>
          </p:cNvSpPr>
          <p:nvPr>
            <p:ph type="sldNum" sz="quarter" idx="12"/>
          </p:nvPr>
        </p:nvSpPr>
        <p:spPr/>
        <p:txBody>
          <a:bodyPr/>
          <a:lstStyle/>
          <a:p>
            <a:fld id="{9F533A62-0560-4741-9272-0FF595F394C3}" type="slidenum">
              <a:rPr lang="en-US" smtClean="0"/>
              <a:t>56</a:t>
            </a:fld>
            <a:endParaRPr lang="en-US"/>
          </a:p>
        </p:txBody>
      </p:sp>
    </p:spTree>
    <p:extLst>
      <p:ext uri="{BB962C8B-B14F-4D97-AF65-F5344CB8AC3E}">
        <p14:creationId xmlns:p14="http://schemas.microsoft.com/office/powerpoint/2010/main" val="2789080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Enrollments Module – Participant View</a:t>
            </a:r>
          </a:p>
        </p:txBody>
      </p:sp>
      <p:pic>
        <p:nvPicPr>
          <p:cNvPr id="7" name="Picture 6" descr="Manage View of Enrollments module for a singular participant.">
            <a:extLst>
              <a:ext uri="{FF2B5EF4-FFF2-40B4-BE49-F238E27FC236}">
                <a16:creationId xmlns:a16="http://schemas.microsoft.com/office/drawing/2014/main" id="{C4562B96-9A39-0D2B-531F-ED1DF55125C2}"/>
              </a:ext>
            </a:extLst>
          </p:cNvPr>
          <p:cNvPicPr>
            <a:picLocks noChangeAspect="1"/>
          </p:cNvPicPr>
          <p:nvPr/>
        </p:nvPicPr>
        <p:blipFill rotWithShape="1">
          <a:blip r:embed="rId2"/>
          <a:srcRect b="17653"/>
          <a:stretch/>
        </p:blipFill>
        <p:spPr>
          <a:xfrm>
            <a:off x="448056" y="1411564"/>
            <a:ext cx="11606784" cy="4707436"/>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57</a:t>
            </a:fld>
            <a:endParaRPr lang="en-US"/>
          </a:p>
        </p:txBody>
      </p:sp>
    </p:spTree>
    <p:extLst>
      <p:ext uri="{BB962C8B-B14F-4D97-AF65-F5344CB8AC3E}">
        <p14:creationId xmlns:p14="http://schemas.microsoft.com/office/powerpoint/2010/main" val="439133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Enrollments Module – Form View</a:t>
            </a:r>
          </a:p>
        </p:txBody>
      </p:sp>
      <p:pic>
        <p:nvPicPr>
          <p:cNvPr id="6" name="Picture 5" descr="Manage/update enrollments module provides access to the form in which all of the enrollment level activities and information are to be updated.">
            <a:extLst>
              <a:ext uri="{FF2B5EF4-FFF2-40B4-BE49-F238E27FC236}">
                <a16:creationId xmlns:a16="http://schemas.microsoft.com/office/drawing/2014/main" id="{27384D6C-8D1E-A54B-BEF1-4946E9660C93}"/>
              </a:ext>
            </a:extLst>
          </p:cNvPr>
          <p:cNvPicPr>
            <a:picLocks noChangeAspect="1"/>
          </p:cNvPicPr>
          <p:nvPr/>
        </p:nvPicPr>
        <p:blipFill rotWithShape="1">
          <a:blip r:embed="rId2"/>
          <a:srcRect b="20409"/>
          <a:stretch/>
        </p:blipFill>
        <p:spPr>
          <a:xfrm>
            <a:off x="1640940" y="1411564"/>
            <a:ext cx="9395100" cy="5071532"/>
          </a:xfrm>
          <a:prstGeom prst="rect">
            <a:avLst/>
          </a:prstGeom>
        </p:spPr>
      </p:pic>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58</a:t>
            </a:fld>
            <a:endParaRPr lang="en-US"/>
          </a:p>
        </p:txBody>
      </p:sp>
    </p:spTree>
    <p:extLst>
      <p:ext uri="{BB962C8B-B14F-4D97-AF65-F5344CB8AC3E}">
        <p14:creationId xmlns:p14="http://schemas.microsoft.com/office/powerpoint/2010/main" val="359043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Enrollments Module – Trainings</a:t>
            </a:r>
          </a:p>
        </p:txBody>
      </p:sp>
      <p:sp>
        <p:nvSpPr>
          <p:cNvPr id="2" name="Content Placeholder 1">
            <a:extLst>
              <a:ext uri="{FF2B5EF4-FFF2-40B4-BE49-F238E27FC236}">
                <a16:creationId xmlns:a16="http://schemas.microsoft.com/office/drawing/2014/main" id="{078284EF-E6E5-D4BB-4517-96FBE47E5321}"/>
              </a:ext>
            </a:extLst>
          </p:cNvPr>
          <p:cNvSpPr>
            <a:spLocks noGrp="1"/>
          </p:cNvSpPr>
          <p:nvPr>
            <p:ph idx="1"/>
          </p:nvPr>
        </p:nvSpPr>
        <p:spPr/>
        <p:txBody>
          <a:bodyPr numCol="1">
            <a:normAutofit fontScale="92500"/>
          </a:bodyPr>
          <a:lstStyle/>
          <a:p>
            <a:r>
              <a:rPr lang="en-US">
                <a:latin typeface="+mn-lt"/>
              </a:rPr>
              <a:t>The Enrollments form has a Training section that captures the participant’s training, if any, from service start to service end.</a:t>
            </a:r>
          </a:p>
          <a:p>
            <a:r>
              <a:rPr lang="en-US">
                <a:latin typeface="+mn-lt"/>
              </a:rPr>
              <a:t>Rows can be added by selecting the </a:t>
            </a:r>
            <a:r>
              <a:rPr lang="en-US" b="1">
                <a:solidFill>
                  <a:srgbClr val="0054A6"/>
                </a:solidFill>
                <a:latin typeface="+mn-lt"/>
              </a:rPr>
              <a:t>+ Add Training </a:t>
            </a:r>
            <a:r>
              <a:rPr lang="en-US">
                <a:latin typeface="+mn-lt"/>
              </a:rPr>
              <a:t>link below the grid</a:t>
            </a:r>
          </a:p>
          <a:p>
            <a:r>
              <a:rPr lang="en-US">
                <a:latin typeface="+mn-lt"/>
              </a:rPr>
              <a:t>Entries can be removed by clicking on the red </a:t>
            </a:r>
            <a:r>
              <a:rPr lang="en-US" b="1">
                <a:solidFill>
                  <a:srgbClr val="ED1C24"/>
                </a:solidFill>
                <a:latin typeface="+mn-lt"/>
              </a:rPr>
              <a:t>x</a:t>
            </a:r>
            <a:r>
              <a:rPr lang="en-US">
                <a:latin typeface="+mn-lt"/>
              </a:rPr>
              <a:t> to the right of the desired row</a:t>
            </a:r>
          </a:p>
          <a:p>
            <a:r>
              <a:rPr lang="en-US">
                <a:latin typeface="+mn-lt"/>
              </a:rPr>
              <a:t>Training entries are required only when a row has been created</a:t>
            </a:r>
          </a:p>
          <a:p>
            <a:pPr lvl="1"/>
            <a:r>
              <a:rPr lang="en-US">
                <a:latin typeface="+mn-lt"/>
              </a:rPr>
              <a:t>Therefore, if no training rows have been created, the form may submit (to save) as long all other required rows have correct inputs</a:t>
            </a:r>
          </a:p>
          <a:p>
            <a:pPr lvl="1"/>
            <a:r>
              <a:rPr lang="en-US">
                <a:latin typeface="+mn-lt"/>
              </a:rPr>
              <a:t>If a training row has been created but no data has been input, the enrollment will not submit (to save)</a:t>
            </a:r>
          </a:p>
          <a:p>
            <a:pPr lvl="1"/>
            <a:r>
              <a:rPr lang="en-US">
                <a:latin typeface="+mn-lt"/>
              </a:rPr>
              <a:t>Note: The enrollment must have </a:t>
            </a:r>
            <a:r>
              <a:rPr lang="en-US" b="1">
                <a:latin typeface="+mn-lt"/>
              </a:rPr>
              <a:t>at least</a:t>
            </a:r>
            <a:r>
              <a:rPr lang="en-US">
                <a:latin typeface="+mn-lt"/>
              </a:rPr>
              <a:t> </a:t>
            </a:r>
            <a:r>
              <a:rPr lang="en-US" b="1">
                <a:latin typeface="+mn-lt"/>
              </a:rPr>
              <a:t>one</a:t>
            </a:r>
            <a:r>
              <a:rPr lang="en-US">
                <a:latin typeface="+mn-lt"/>
              </a:rPr>
              <a:t> </a:t>
            </a:r>
            <a:r>
              <a:rPr lang="en-US" b="1">
                <a:latin typeface="+mn-lt"/>
              </a:rPr>
              <a:t>Service or Training date received recorded </a:t>
            </a:r>
            <a:r>
              <a:rPr lang="en-US">
                <a:latin typeface="+mn-lt"/>
              </a:rPr>
              <a:t>in VGRS to be considered an enrollment for the reporting quarter</a:t>
            </a:r>
          </a:p>
          <a:p>
            <a:pPr lvl="1"/>
            <a:endParaRPr lang="en-US">
              <a:latin typeface="+mn-lt"/>
            </a:endParaRP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59</a:t>
            </a:fld>
            <a:endParaRPr lang="en-US"/>
          </a:p>
        </p:txBody>
      </p:sp>
    </p:spTree>
    <p:extLst>
      <p:ext uri="{BB962C8B-B14F-4D97-AF65-F5344CB8AC3E}">
        <p14:creationId xmlns:p14="http://schemas.microsoft.com/office/powerpoint/2010/main" val="306934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atin typeface="Franklin Gothic Medium"/>
              </a:rPr>
              <a:t>Objectives</a:t>
            </a:r>
          </a:p>
        </p:txBody>
      </p:sp>
      <p:sp>
        <p:nvSpPr>
          <p:cNvPr id="8" name="Content Placeholder 1">
            <a:extLst>
              <a:ext uri="{FF2B5EF4-FFF2-40B4-BE49-F238E27FC236}">
                <a16:creationId xmlns:a16="http://schemas.microsoft.com/office/drawing/2014/main" id="{FB180634-0992-BFD8-9A72-E79B6B2D809C}"/>
              </a:ext>
            </a:extLst>
          </p:cNvPr>
          <p:cNvSpPr>
            <a:spLocks noGrp="1"/>
          </p:cNvSpPr>
          <p:nvPr/>
        </p:nvSpPr>
        <p:spPr>
          <a:xfrm>
            <a:off x="838200" y="1729910"/>
            <a:ext cx="10015728" cy="4458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10000"/>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chemeClr val="bg2"/>
              </a:buClr>
              <a:buSzPct val="100000"/>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atin typeface="+mn-lt"/>
              </a:rPr>
              <a:t>The VETS Grantee Reporting System, also known as VGRS or “Vigorous,” will replace the Microsoft Excel and Portable Document Format (PDF) forms currently used to collect project and performance information from VETS’ grant recipients.</a:t>
            </a:r>
          </a:p>
          <a:p>
            <a:pPr marL="457200" indent="-457200"/>
            <a:r>
              <a:rPr lang="en-US">
                <a:latin typeface="+mn-lt"/>
              </a:rPr>
              <a:t>The initial launch is a minimum viable product (MVP) that replaces the quarterly data collection and report functions of the VETS-701 HVRP Technical Performance Report (TPR) Excel workbook and the VETS-702 Technical Performance Narrative (TPN) PDF document.</a:t>
            </a:r>
          </a:p>
        </p:txBody>
      </p:sp>
      <p:sp>
        <p:nvSpPr>
          <p:cNvPr id="4" name="Footer Placeholder 3"/>
          <p:cNvSpPr>
            <a:spLocks noGrp="1"/>
          </p:cNvSpPr>
          <p:nvPr>
            <p:ph type="ftr" sz="quarter" idx="11"/>
          </p:nvPr>
        </p:nvSpPr>
        <p:spPr/>
        <p:txBody>
          <a:bodyPr/>
          <a:lstStyle/>
          <a:p>
            <a:r>
              <a:rPr lang="en-US"/>
              <a:t>Veterans’ Employment and Training Service</a:t>
            </a:r>
          </a:p>
        </p:txBody>
      </p:sp>
      <p:sp>
        <p:nvSpPr>
          <p:cNvPr id="5" name="Slide Number Placeholder 4"/>
          <p:cNvSpPr>
            <a:spLocks noGrp="1"/>
          </p:cNvSpPr>
          <p:nvPr>
            <p:ph type="sldNum" sz="quarter" idx="12"/>
          </p:nvPr>
        </p:nvSpPr>
        <p:spPr/>
        <p:txBody>
          <a:bodyPr/>
          <a:lstStyle/>
          <a:p>
            <a:fld id="{9F533A62-0560-4741-9272-0FF595F394C3}" type="slidenum">
              <a:rPr lang="en-US" smtClean="0"/>
              <a:t>6</a:t>
            </a:fld>
            <a:endParaRPr lang="en-US"/>
          </a:p>
        </p:txBody>
      </p:sp>
    </p:spTree>
    <p:extLst>
      <p:ext uri="{BB962C8B-B14F-4D97-AF65-F5344CB8AC3E}">
        <p14:creationId xmlns:p14="http://schemas.microsoft.com/office/powerpoint/2010/main" val="124707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Enrollments Module – Trainings Fields</a:t>
            </a:r>
          </a:p>
        </p:txBody>
      </p:sp>
      <p:sp>
        <p:nvSpPr>
          <p:cNvPr id="2" name="Content Placeholder 1">
            <a:extLst>
              <a:ext uri="{FF2B5EF4-FFF2-40B4-BE49-F238E27FC236}">
                <a16:creationId xmlns:a16="http://schemas.microsoft.com/office/drawing/2014/main" id="{078284EF-E6E5-D4BB-4517-96FBE47E5321}"/>
              </a:ext>
            </a:extLst>
          </p:cNvPr>
          <p:cNvSpPr>
            <a:spLocks noGrp="1"/>
          </p:cNvSpPr>
          <p:nvPr>
            <p:ph idx="1"/>
          </p:nvPr>
        </p:nvSpPr>
        <p:spPr/>
        <p:txBody>
          <a:bodyPr numCol="1">
            <a:normAutofit/>
          </a:bodyPr>
          <a:lstStyle/>
          <a:p>
            <a:r>
              <a:rPr lang="en-US">
                <a:latin typeface="+mn-lt"/>
              </a:rPr>
              <a:t>The information captured per training row is as follows:</a:t>
            </a:r>
          </a:p>
          <a:p>
            <a:pPr lvl="1"/>
            <a:r>
              <a:rPr lang="en-US">
                <a:latin typeface="+mn-lt"/>
              </a:rPr>
              <a:t>Training Type</a:t>
            </a:r>
          </a:p>
          <a:p>
            <a:pPr lvl="1"/>
            <a:r>
              <a:rPr lang="en-US">
                <a:latin typeface="+mn-lt"/>
              </a:rPr>
              <a:t># of Hours</a:t>
            </a:r>
          </a:p>
          <a:p>
            <a:pPr lvl="1"/>
            <a:r>
              <a:rPr lang="en-US">
                <a:latin typeface="+mn-lt"/>
              </a:rPr>
              <a:t>Start Date</a:t>
            </a:r>
          </a:p>
          <a:p>
            <a:pPr lvl="1"/>
            <a:r>
              <a:rPr lang="en-US">
                <a:latin typeface="+mn-lt"/>
              </a:rPr>
              <a:t>End Date</a:t>
            </a:r>
          </a:p>
          <a:p>
            <a:pPr lvl="1"/>
            <a:r>
              <a:rPr lang="en-US">
                <a:latin typeface="+mn-lt"/>
              </a:rPr>
              <a:t>PY Completed*</a:t>
            </a:r>
          </a:p>
          <a:p>
            <a:pPr lvl="1"/>
            <a:r>
              <a:rPr lang="en-US">
                <a:latin typeface="+mn-lt"/>
              </a:rPr>
              <a:t>Quarter Completed*</a:t>
            </a:r>
          </a:p>
          <a:p>
            <a:pPr lvl="1"/>
            <a:r>
              <a:rPr lang="en-US">
                <a:latin typeface="+mn-lt"/>
              </a:rPr>
              <a:t>Notes</a:t>
            </a:r>
          </a:p>
          <a:p>
            <a:pPr marL="0" indent="0">
              <a:buNone/>
            </a:pPr>
            <a:r>
              <a:rPr lang="en-US" sz="2000">
                <a:latin typeface="+mn-lt"/>
              </a:rPr>
              <a:t>*denotes automatic calculation by VGRS once the End Date is entered</a:t>
            </a:r>
            <a:endParaRPr lang="en-US">
              <a:latin typeface="+mn-lt"/>
            </a:endParaRPr>
          </a:p>
          <a:p>
            <a:endParaRPr lang="en-US">
              <a:latin typeface="+mn-lt"/>
            </a:endParaRPr>
          </a:p>
        </p:txBody>
      </p:sp>
      <p:sp>
        <p:nvSpPr>
          <p:cNvPr id="3" name="Footer Placeholder 2">
            <a:extLst>
              <a:ext uri="{FF2B5EF4-FFF2-40B4-BE49-F238E27FC236}">
                <a16:creationId xmlns:a16="http://schemas.microsoft.com/office/drawing/2014/main" id="{FC807FDE-DC42-C1F6-180C-0A3321FB3D0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60</a:t>
            </a:fld>
            <a:endParaRPr lang="en-US"/>
          </a:p>
        </p:txBody>
      </p:sp>
    </p:spTree>
    <p:extLst>
      <p:ext uri="{BB962C8B-B14F-4D97-AF65-F5344CB8AC3E}">
        <p14:creationId xmlns:p14="http://schemas.microsoft.com/office/powerpoint/2010/main" val="13171228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Enrollments Module – Trainings View</a:t>
            </a:r>
          </a:p>
        </p:txBody>
      </p:sp>
      <p:pic>
        <p:nvPicPr>
          <p:cNvPr id="7" name="Picture 6" descr="Enrollment module's trainings section includes a grid in which entries are added by the addition of rows. This captures the following information: Training Type, # of Hours, Start Date, End Date.">
            <a:extLst>
              <a:ext uri="{FF2B5EF4-FFF2-40B4-BE49-F238E27FC236}">
                <a16:creationId xmlns:a16="http://schemas.microsoft.com/office/drawing/2014/main" id="{FCA8EC0E-AEDF-0232-0B36-CAFA4C951A1A}"/>
              </a:ext>
            </a:extLst>
          </p:cNvPr>
          <p:cNvPicPr>
            <a:picLocks noChangeAspect="1"/>
          </p:cNvPicPr>
          <p:nvPr/>
        </p:nvPicPr>
        <p:blipFill>
          <a:blip r:embed="rId2"/>
          <a:stretch>
            <a:fillRect/>
          </a:stretch>
        </p:blipFill>
        <p:spPr>
          <a:xfrm>
            <a:off x="356386" y="1411564"/>
            <a:ext cx="11479227" cy="4191585"/>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61</a:t>
            </a:fld>
            <a:endParaRPr lang="en-US"/>
          </a:p>
        </p:txBody>
      </p:sp>
    </p:spTree>
    <p:extLst>
      <p:ext uri="{BB962C8B-B14F-4D97-AF65-F5344CB8AC3E}">
        <p14:creationId xmlns:p14="http://schemas.microsoft.com/office/powerpoint/2010/main" val="11191735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normAutofit/>
          </a:bodyPr>
          <a:lstStyle/>
          <a:p>
            <a:r>
              <a:rPr lang="en-US" sz="4000"/>
              <a:t>Enrollments Module – Services Received</a:t>
            </a:r>
          </a:p>
        </p:txBody>
      </p:sp>
      <p:sp>
        <p:nvSpPr>
          <p:cNvPr id="2" name="Content Placeholder 1">
            <a:extLst>
              <a:ext uri="{FF2B5EF4-FFF2-40B4-BE49-F238E27FC236}">
                <a16:creationId xmlns:a16="http://schemas.microsoft.com/office/drawing/2014/main" id="{078284EF-E6E5-D4BB-4517-96FBE47E5321}"/>
              </a:ext>
            </a:extLst>
          </p:cNvPr>
          <p:cNvSpPr>
            <a:spLocks noGrp="1"/>
          </p:cNvSpPr>
          <p:nvPr>
            <p:ph idx="1"/>
          </p:nvPr>
        </p:nvSpPr>
        <p:spPr/>
        <p:txBody>
          <a:bodyPr>
            <a:normAutofit fontScale="92500" lnSpcReduction="20000"/>
          </a:bodyPr>
          <a:lstStyle/>
          <a:p>
            <a:r>
              <a:rPr lang="en-US">
                <a:latin typeface="+mn-lt"/>
              </a:rPr>
              <a:t>The Enrollments form has a Services section that captures the participant’s services received from service start to service end, and any follow-up services provided up to four quarters after exit.</a:t>
            </a:r>
          </a:p>
          <a:p>
            <a:r>
              <a:rPr lang="en-US">
                <a:latin typeface="+mn-lt"/>
              </a:rPr>
              <a:t>Rows can be added by selecting the </a:t>
            </a:r>
            <a:r>
              <a:rPr lang="en-US" b="1">
                <a:solidFill>
                  <a:srgbClr val="0054A6"/>
                </a:solidFill>
                <a:latin typeface="+mn-lt"/>
              </a:rPr>
              <a:t>+ Add Service Received </a:t>
            </a:r>
            <a:r>
              <a:rPr lang="en-US">
                <a:latin typeface="+mn-lt"/>
              </a:rPr>
              <a:t>link below the grid</a:t>
            </a:r>
          </a:p>
          <a:p>
            <a:r>
              <a:rPr lang="en-US">
                <a:latin typeface="+mn-lt"/>
              </a:rPr>
              <a:t>Entries can be removed by clicking on the red </a:t>
            </a:r>
            <a:r>
              <a:rPr lang="en-US" b="1">
                <a:solidFill>
                  <a:srgbClr val="ED1C24"/>
                </a:solidFill>
                <a:latin typeface="+mn-lt"/>
              </a:rPr>
              <a:t>x</a:t>
            </a:r>
            <a:r>
              <a:rPr lang="en-US">
                <a:latin typeface="+mn-lt"/>
              </a:rPr>
              <a:t> to the right of the desired row</a:t>
            </a:r>
          </a:p>
          <a:p>
            <a:r>
              <a:rPr lang="en-US">
                <a:latin typeface="+mn-lt"/>
              </a:rPr>
              <a:t>Services Received entries are required only when a row has been created</a:t>
            </a:r>
          </a:p>
          <a:p>
            <a:pPr lvl="1"/>
            <a:r>
              <a:rPr lang="en-US">
                <a:latin typeface="+mn-lt"/>
              </a:rPr>
              <a:t>Therefore, if no services received rows have been created, the form may submit (to save) as long all other required rows have correct inputs</a:t>
            </a:r>
          </a:p>
          <a:p>
            <a:pPr lvl="1"/>
            <a:r>
              <a:rPr lang="en-US">
                <a:latin typeface="+mn-lt"/>
              </a:rPr>
              <a:t>If a services received row has been created but no data has been input, the enrollment will not submit (to save)</a:t>
            </a:r>
          </a:p>
          <a:p>
            <a:pPr lvl="1"/>
            <a:r>
              <a:rPr lang="en-US">
                <a:latin typeface="+mn-lt"/>
              </a:rPr>
              <a:t>Note: A participant must have at least one service or training date recorded in VGRS to be considered an enrollment for the reporting quarter</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62</a:t>
            </a:fld>
            <a:endParaRPr lang="en-US"/>
          </a:p>
        </p:txBody>
      </p:sp>
    </p:spTree>
    <p:extLst>
      <p:ext uri="{BB962C8B-B14F-4D97-AF65-F5344CB8AC3E}">
        <p14:creationId xmlns:p14="http://schemas.microsoft.com/office/powerpoint/2010/main" val="4198899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normAutofit/>
          </a:bodyPr>
          <a:lstStyle/>
          <a:p>
            <a:r>
              <a:rPr lang="en-US" sz="4000" dirty="0"/>
              <a:t>Enrollments Module</a:t>
            </a:r>
            <a:br>
              <a:rPr lang="en-US" sz="4000" dirty="0"/>
            </a:br>
            <a:r>
              <a:rPr lang="en-US" sz="4000" dirty="0"/>
              <a:t>Services Received Fields</a:t>
            </a:r>
          </a:p>
        </p:txBody>
      </p:sp>
      <p:sp>
        <p:nvSpPr>
          <p:cNvPr id="2" name="Content Placeholder 1">
            <a:extLst>
              <a:ext uri="{FF2B5EF4-FFF2-40B4-BE49-F238E27FC236}">
                <a16:creationId xmlns:a16="http://schemas.microsoft.com/office/drawing/2014/main" id="{078284EF-E6E5-D4BB-4517-96FBE47E5321}"/>
              </a:ext>
            </a:extLst>
          </p:cNvPr>
          <p:cNvSpPr>
            <a:spLocks noGrp="1"/>
          </p:cNvSpPr>
          <p:nvPr>
            <p:ph idx="1"/>
          </p:nvPr>
        </p:nvSpPr>
        <p:spPr/>
        <p:txBody>
          <a:bodyPr>
            <a:normAutofit/>
          </a:bodyPr>
          <a:lstStyle/>
          <a:p>
            <a:r>
              <a:rPr lang="en-US">
                <a:latin typeface="+mn-lt"/>
              </a:rPr>
              <a:t>Entries are to be added/updated for each service type per reporting quarter completed</a:t>
            </a:r>
          </a:p>
          <a:p>
            <a:r>
              <a:rPr lang="en-US">
                <a:latin typeface="+mn-lt"/>
              </a:rPr>
              <a:t>The information captured per </a:t>
            </a:r>
            <a:r>
              <a:rPr lang="en-US" dirty="0">
                <a:latin typeface="+mn-lt"/>
              </a:rPr>
              <a:t>service </a:t>
            </a:r>
            <a:r>
              <a:rPr lang="en-US">
                <a:latin typeface="+mn-lt"/>
              </a:rPr>
              <a:t>is as follows:</a:t>
            </a:r>
          </a:p>
          <a:p>
            <a:pPr lvl="1"/>
            <a:r>
              <a:rPr lang="en-US">
                <a:latin typeface="+mn-lt"/>
              </a:rPr>
              <a:t>Service Type</a:t>
            </a:r>
          </a:p>
          <a:p>
            <a:pPr lvl="1"/>
            <a:r>
              <a:rPr lang="en-US">
                <a:latin typeface="+mn-lt"/>
              </a:rPr>
              <a:t>Date Received</a:t>
            </a:r>
          </a:p>
          <a:p>
            <a:pPr lvl="1"/>
            <a:r>
              <a:rPr lang="en-US">
                <a:latin typeface="+mn-lt"/>
              </a:rPr>
              <a:t>PY Completed*</a:t>
            </a:r>
          </a:p>
          <a:p>
            <a:pPr lvl="1"/>
            <a:r>
              <a:rPr lang="en-US">
                <a:latin typeface="+mn-lt"/>
              </a:rPr>
              <a:t>Quarter Completed*</a:t>
            </a:r>
          </a:p>
          <a:p>
            <a:pPr lvl="1"/>
            <a:r>
              <a:rPr lang="en-US">
                <a:latin typeface="+mn-lt"/>
              </a:rPr>
              <a:t>Notes</a:t>
            </a:r>
          </a:p>
          <a:p>
            <a:pPr marL="0" indent="0">
              <a:buNone/>
            </a:pPr>
            <a:r>
              <a:rPr lang="en-US" sz="2000">
                <a:latin typeface="+mn-lt"/>
              </a:rPr>
              <a:t>*denotes automatic calculation by VGRS once the Date</a:t>
            </a:r>
            <a:r>
              <a:rPr lang="en-US" sz="2000" dirty="0">
                <a:latin typeface="+mn-lt"/>
              </a:rPr>
              <a:t> Received</a:t>
            </a:r>
            <a:r>
              <a:rPr lang="en-US" sz="2000">
                <a:latin typeface="+mn-lt"/>
              </a:rPr>
              <a:t> is entered</a:t>
            </a:r>
            <a:endParaRPr lang="en-US">
              <a:latin typeface="+mn-lt"/>
            </a:endParaRPr>
          </a:p>
          <a:p>
            <a:endParaRPr lang="en-US">
              <a:latin typeface="+mn-lt"/>
            </a:endParaRP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63</a:t>
            </a:fld>
            <a:endParaRPr lang="en-US"/>
          </a:p>
        </p:txBody>
      </p:sp>
    </p:spTree>
    <p:extLst>
      <p:ext uri="{BB962C8B-B14F-4D97-AF65-F5344CB8AC3E}">
        <p14:creationId xmlns:p14="http://schemas.microsoft.com/office/powerpoint/2010/main" val="1779136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Enrollments Module – Services Received View</a:t>
            </a:r>
          </a:p>
        </p:txBody>
      </p:sp>
      <p:pic>
        <p:nvPicPr>
          <p:cNvPr id="6" name="Picture 5" descr="Enrollment module's Services Received section consists of a grid in which rows are added to add Service Type and Date Received information. Users are instructed to provide entries only for the most recent date services were received for each service type per reporting quarter completed.">
            <a:extLst>
              <a:ext uri="{FF2B5EF4-FFF2-40B4-BE49-F238E27FC236}">
                <a16:creationId xmlns:a16="http://schemas.microsoft.com/office/drawing/2014/main" id="{75520525-F8F4-52B0-C683-1FFCA056B586}"/>
              </a:ext>
            </a:extLst>
          </p:cNvPr>
          <p:cNvPicPr>
            <a:picLocks noChangeAspect="1"/>
          </p:cNvPicPr>
          <p:nvPr/>
        </p:nvPicPr>
        <p:blipFill>
          <a:blip r:embed="rId2"/>
          <a:stretch>
            <a:fillRect/>
          </a:stretch>
        </p:blipFill>
        <p:spPr>
          <a:xfrm>
            <a:off x="318281" y="1411564"/>
            <a:ext cx="11555438" cy="4401164"/>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64</a:t>
            </a:fld>
            <a:endParaRPr lang="en-US"/>
          </a:p>
        </p:txBody>
      </p:sp>
    </p:spTree>
    <p:extLst>
      <p:ext uri="{BB962C8B-B14F-4D97-AF65-F5344CB8AC3E}">
        <p14:creationId xmlns:p14="http://schemas.microsoft.com/office/powerpoint/2010/main" val="2137764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normAutofit/>
          </a:bodyPr>
          <a:lstStyle/>
          <a:p>
            <a:r>
              <a:rPr lang="en-US"/>
              <a:t>Enrollments Module – Exits</a:t>
            </a:r>
          </a:p>
        </p:txBody>
      </p:sp>
      <p:sp>
        <p:nvSpPr>
          <p:cNvPr id="2" name="Content Placeholder 1">
            <a:extLst>
              <a:ext uri="{FF2B5EF4-FFF2-40B4-BE49-F238E27FC236}">
                <a16:creationId xmlns:a16="http://schemas.microsoft.com/office/drawing/2014/main" id="{078284EF-E6E5-D4BB-4517-96FBE47E5321}"/>
              </a:ext>
            </a:extLst>
          </p:cNvPr>
          <p:cNvSpPr>
            <a:spLocks noGrp="1"/>
          </p:cNvSpPr>
          <p:nvPr>
            <p:ph idx="1"/>
          </p:nvPr>
        </p:nvSpPr>
        <p:spPr/>
        <p:txBody>
          <a:bodyPr>
            <a:normAutofit/>
          </a:bodyPr>
          <a:lstStyle/>
          <a:p>
            <a:r>
              <a:rPr lang="en-US">
                <a:latin typeface="+mn-lt"/>
              </a:rPr>
              <a:t>Exits section collects the information related to a participant’s enrollment ending. This enrollment end could be due to having been placed or any other reason for exit.</a:t>
            </a:r>
          </a:p>
          <a:p>
            <a:r>
              <a:rPr lang="en-US">
                <a:latin typeface="+mn-lt"/>
              </a:rPr>
              <a:t>This section collects trackable measures regarding housing status at exit, information about the placement, and/or what the other reason for exit is.</a:t>
            </a:r>
          </a:p>
          <a:p>
            <a:r>
              <a:rPr lang="en-US">
                <a:latin typeface="+mn-lt"/>
              </a:rPr>
              <a:t>Fields are not required until a </a:t>
            </a:r>
            <a:r>
              <a:rPr lang="en-US" b="1">
                <a:latin typeface="+mn-lt"/>
              </a:rPr>
              <a:t>Service End Date </a:t>
            </a:r>
            <a:r>
              <a:rPr lang="en-US">
                <a:latin typeface="+mn-lt"/>
              </a:rPr>
              <a:t>has been input</a:t>
            </a:r>
          </a:p>
          <a:p>
            <a:pPr lvl="1"/>
            <a:r>
              <a:rPr lang="en-US">
                <a:latin typeface="+mn-lt"/>
              </a:rPr>
              <a:t>When a selection is made for the </a:t>
            </a:r>
            <a:r>
              <a:rPr lang="en-US" b="1">
                <a:latin typeface="+mn-lt"/>
              </a:rPr>
              <a:t>Placed in Employment </a:t>
            </a:r>
            <a:r>
              <a:rPr lang="en-US">
                <a:latin typeface="+mn-lt"/>
              </a:rPr>
              <a:t>field (located in the Placement Information subsection) will display conditional requirements depending on the answer for placement</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65</a:t>
            </a:fld>
            <a:endParaRPr lang="en-US"/>
          </a:p>
        </p:txBody>
      </p:sp>
    </p:spTree>
    <p:extLst>
      <p:ext uri="{BB962C8B-B14F-4D97-AF65-F5344CB8AC3E}">
        <p14:creationId xmlns:p14="http://schemas.microsoft.com/office/powerpoint/2010/main" val="2500119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Enrollments Module – Exits View</a:t>
            </a:r>
          </a:p>
        </p:txBody>
      </p:sp>
      <p:pic>
        <p:nvPicPr>
          <p:cNvPr id="9" name="Picture 8" descr="Enrollment module's Exit section collects the Service End Date which then requires the fields of Housing Status at Exit and Placed in Employment and will be blocking your ability to save the form until those fields have inputs.">
            <a:extLst>
              <a:ext uri="{FF2B5EF4-FFF2-40B4-BE49-F238E27FC236}">
                <a16:creationId xmlns:a16="http://schemas.microsoft.com/office/drawing/2014/main" id="{76A38A3C-125B-A4C3-B1DB-8EF655463EED}"/>
              </a:ext>
            </a:extLst>
          </p:cNvPr>
          <p:cNvPicPr>
            <a:picLocks noChangeAspect="1"/>
          </p:cNvPicPr>
          <p:nvPr/>
        </p:nvPicPr>
        <p:blipFill>
          <a:blip r:embed="rId2"/>
          <a:stretch>
            <a:fillRect/>
          </a:stretch>
        </p:blipFill>
        <p:spPr>
          <a:xfrm>
            <a:off x="323044" y="1503806"/>
            <a:ext cx="11545911" cy="4505954"/>
          </a:xfrm>
          <a:prstGeom prst="rect">
            <a:avLst/>
          </a:prstGeom>
        </p:spPr>
      </p:pic>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66</a:t>
            </a:fld>
            <a:endParaRPr lang="en-US"/>
          </a:p>
        </p:txBody>
      </p:sp>
    </p:spTree>
    <p:extLst>
      <p:ext uri="{BB962C8B-B14F-4D97-AF65-F5344CB8AC3E}">
        <p14:creationId xmlns:p14="http://schemas.microsoft.com/office/powerpoint/2010/main" val="24287484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normAutofit/>
          </a:bodyPr>
          <a:lstStyle/>
          <a:p>
            <a:r>
              <a:rPr lang="en-US"/>
              <a:t>Enrollments Module – Follow-Ups</a:t>
            </a:r>
          </a:p>
        </p:txBody>
      </p:sp>
      <p:sp>
        <p:nvSpPr>
          <p:cNvPr id="2" name="Content Placeholder 1">
            <a:extLst>
              <a:ext uri="{FF2B5EF4-FFF2-40B4-BE49-F238E27FC236}">
                <a16:creationId xmlns:a16="http://schemas.microsoft.com/office/drawing/2014/main" id="{078284EF-E6E5-D4BB-4517-96FBE47E5321}"/>
              </a:ext>
            </a:extLst>
          </p:cNvPr>
          <p:cNvSpPr>
            <a:spLocks noGrp="1"/>
          </p:cNvSpPr>
          <p:nvPr>
            <p:ph idx="1"/>
          </p:nvPr>
        </p:nvSpPr>
        <p:spPr/>
        <p:txBody>
          <a:bodyPr>
            <a:normAutofit/>
          </a:bodyPr>
          <a:lstStyle/>
          <a:p>
            <a:r>
              <a:rPr lang="en-US">
                <a:latin typeface="+mn-lt"/>
              </a:rPr>
              <a:t>Follow-ups section will only appear once a Service End Date has </a:t>
            </a:r>
            <a:r>
              <a:rPr lang="en-US" dirty="0">
                <a:latin typeface="+mn-lt"/>
              </a:rPr>
              <a:t>been </a:t>
            </a:r>
            <a:r>
              <a:rPr lang="en-US">
                <a:latin typeface="+mn-lt"/>
              </a:rPr>
              <a:t>input</a:t>
            </a:r>
          </a:p>
          <a:p>
            <a:r>
              <a:rPr lang="en-US">
                <a:latin typeface="+mn-lt"/>
              </a:rPr>
              <a:t>This section collects the </a:t>
            </a:r>
            <a:r>
              <a:rPr lang="en-US" dirty="0">
                <a:latin typeface="+mn-lt"/>
              </a:rPr>
              <a:t>participant’s </a:t>
            </a:r>
            <a:r>
              <a:rPr lang="en-US">
                <a:latin typeface="+mn-lt"/>
              </a:rPr>
              <a:t>post exit </a:t>
            </a:r>
            <a:r>
              <a:rPr lang="en-US" dirty="0">
                <a:latin typeface="+mn-lt"/>
              </a:rPr>
              <a:t>employment information. Follow-up activities are recorded up </a:t>
            </a:r>
            <a:r>
              <a:rPr lang="en-US">
                <a:latin typeface="+mn-lt"/>
              </a:rPr>
              <a:t>to </a:t>
            </a:r>
            <a:r>
              <a:rPr lang="en-US" dirty="0">
                <a:latin typeface="+mn-lt"/>
              </a:rPr>
              <a:t>four quarters after </a:t>
            </a:r>
            <a:r>
              <a:rPr lang="en-US">
                <a:latin typeface="+mn-lt"/>
              </a:rPr>
              <a:t>the </a:t>
            </a:r>
            <a:r>
              <a:rPr lang="en-US" dirty="0">
                <a:latin typeface="+mn-lt"/>
              </a:rPr>
              <a:t>quarter of exit for each </a:t>
            </a:r>
            <a:r>
              <a:rPr lang="en-US">
                <a:latin typeface="+mn-lt"/>
              </a:rPr>
              <a:t>participant </a:t>
            </a:r>
            <a:r>
              <a:rPr lang="en-US" dirty="0">
                <a:latin typeface="+mn-lt"/>
              </a:rPr>
              <a:t>exiting the program until the end of </a:t>
            </a:r>
            <a:r>
              <a:rPr lang="en-US">
                <a:latin typeface="+mn-lt"/>
              </a:rPr>
              <a:t>the </a:t>
            </a:r>
            <a:r>
              <a:rPr lang="en-US" dirty="0">
                <a:latin typeface="+mn-lt"/>
              </a:rPr>
              <a:t>grant’s PoP</a:t>
            </a:r>
            <a:endParaRPr lang="en-US">
              <a:latin typeface="+mn-lt"/>
            </a:endParaRPr>
          </a:p>
          <a:p>
            <a:r>
              <a:rPr lang="en-US">
                <a:latin typeface="+mn-lt"/>
              </a:rPr>
              <a:t>Dates to determine each of the quarters after exit are calculated based on the Service End Date</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67</a:t>
            </a:fld>
            <a:endParaRPr lang="en-US"/>
          </a:p>
        </p:txBody>
      </p:sp>
    </p:spTree>
    <p:extLst>
      <p:ext uri="{BB962C8B-B14F-4D97-AF65-F5344CB8AC3E}">
        <p14:creationId xmlns:p14="http://schemas.microsoft.com/office/powerpoint/2010/main" val="2029771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Enrollments Module – Follow-Ups View</a:t>
            </a:r>
          </a:p>
        </p:txBody>
      </p:sp>
      <p:pic>
        <p:nvPicPr>
          <p:cNvPr id="8" name="Picture 7" descr="Follow-Ups is the final section of the Enrollments form that will not be visible users until a Service End Date had been provisioned. This section collects data for up to 4 quarters after exit of placement related measures.">
            <a:extLst>
              <a:ext uri="{FF2B5EF4-FFF2-40B4-BE49-F238E27FC236}">
                <a16:creationId xmlns:a16="http://schemas.microsoft.com/office/drawing/2014/main" id="{B0237043-7C8B-5913-4252-80129BDA458E}"/>
              </a:ext>
            </a:extLst>
          </p:cNvPr>
          <p:cNvPicPr>
            <a:picLocks noChangeAspect="1"/>
          </p:cNvPicPr>
          <p:nvPr/>
        </p:nvPicPr>
        <p:blipFill>
          <a:blip r:embed="rId2"/>
          <a:stretch>
            <a:fillRect/>
          </a:stretch>
        </p:blipFill>
        <p:spPr>
          <a:xfrm>
            <a:off x="676801" y="1359427"/>
            <a:ext cx="10838397" cy="4996923"/>
          </a:xfrm>
          <a:prstGeom prst="rect">
            <a:avLst/>
          </a:prstGeom>
        </p:spPr>
      </p:pic>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68</a:t>
            </a:fld>
            <a:endParaRPr lang="en-US"/>
          </a:p>
        </p:txBody>
      </p:sp>
    </p:spTree>
    <p:extLst>
      <p:ext uri="{BB962C8B-B14F-4D97-AF65-F5344CB8AC3E}">
        <p14:creationId xmlns:p14="http://schemas.microsoft.com/office/powerpoint/2010/main" val="2352590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Grant Record Demo</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69</a:t>
            </a:fld>
            <a:endParaRPr lang="en-US"/>
          </a:p>
        </p:txBody>
      </p:sp>
      <p:pic>
        <p:nvPicPr>
          <p:cNvPr id="6" name="Picture 5">
            <a:extLst>
              <a:ext uri="{FF2B5EF4-FFF2-40B4-BE49-F238E27FC236}">
                <a16:creationId xmlns:a16="http://schemas.microsoft.com/office/drawing/2014/main" id="{1CC12308-7401-D70C-2727-FF5ACC364DD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7527" y="2544905"/>
            <a:ext cx="5467741" cy="3368877"/>
          </a:xfrm>
          <a:prstGeom prst="rect">
            <a:avLst/>
          </a:prstGeom>
        </p:spPr>
      </p:pic>
      <p:sp>
        <p:nvSpPr>
          <p:cNvPr id="2" name="Content Placeholder 1">
            <a:extLst>
              <a:ext uri="{FF2B5EF4-FFF2-40B4-BE49-F238E27FC236}">
                <a16:creationId xmlns:a16="http://schemas.microsoft.com/office/drawing/2014/main" id="{92379ECC-4500-6C7E-285C-727EB7661748}"/>
              </a:ext>
            </a:extLst>
          </p:cNvPr>
          <p:cNvSpPr txBox="1">
            <a:spLocks/>
          </p:cNvSpPr>
          <p:nvPr/>
        </p:nvSpPr>
        <p:spPr>
          <a:xfrm>
            <a:off x="6810374" y="2286000"/>
            <a:ext cx="4543426" cy="3893723"/>
          </a:xfrm>
          <a:prstGeom prst="rect">
            <a:avLst/>
          </a:prstGeom>
        </p:spPr>
        <p:txBody>
          <a:bodyPr vert="horz" lIns="91440" tIns="45720" rIns="91440" bIns="45720" numCol="1" rtlCol="0" anchor="ctr">
            <a:normAutofit/>
          </a:bodyPr>
          <a:lstStyle>
            <a:lvl1pPr marL="0" indent="0" algn="l" defTabSz="914400" rtl="0" eaLnBrk="1" latinLnBrk="0" hangingPunct="1">
              <a:lnSpc>
                <a:spcPct val="100000"/>
              </a:lnSpc>
              <a:spcBef>
                <a:spcPts val="1000"/>
              </a:spcBef>
              <a:buClr>
                <a:schemeClr val="tx2"/>
              </a:buClr>
              <a:buSzPct val="110000"/>
              <a:buFont typeface="Arial" panose="020B0604020202020204" pitchFamily="34" charset="0"/>
              <a:buNone/>
              <a:defRPr sz="3600" b="0" kern="1200">
                <a:solidFill>
                  <a:schemeClr val="bg2"/>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Clr>
                <a:schemeClr val="bg2"/>
              </a:buClr>
              <a:buSzPct val="100000"/>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Clr>
                <a:schemeClr val="accent3"/>
              </a:buClr>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Clr>
                <a:schemeClr val="accent4"/>
              </a:buClr>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Clr>
                <a:schemeClr val="accent5"/>
              </a:buClr>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spcBef>
                <a:spcPts val="0"/>
              </a:spcBef>
            </a:pPr>
            <a:r>
              <a:rPr lang="en-US" sz="2400" dirty="0">
                <a:solidFill>
                  <a:schemeClr val="tx1"/>
                </a:solidFill>
                <a:latin typeface="+mn-lt"/>
              </a:rPr>
              <a:t>Demonstration &amp; Review of:</a:t>
            </a:r>
          </a:p>
          <a:p>
            <a:pPr marL="571500" indent="-571500">
              <a:lnSpc>
                <a:spcPct val="125000"/>
              </a:lnSpc>
              <a:spcBef>
                <a:spcPts val="0"/>
              </a:spcBef>
              <a:buFont typeface="Arial" panose="020B0604020202020204" pitchFamily="34" charset="0"/>
              <a:buChar char="•"/>
            </a:pPr>
            <a:r>
              <a:rPr lang="en-US" sz="2400" dirty="0">
                <a:solidFill>
                  <a:schemeClr val="tx1"/>
                </a:solidFill>
                <a:latin typeface="+mn-lt"/>
              </a:rPr>
              <a:t>Grant record </a:t>
            </a:r>
          </a:p>
          <a:p>
            <a:pPr marL="571500" indent="-571500">
              <a:lnSpc>
                <a:spcPct val="125000"/>
              </a:lnSpc>
              <a:spcBef>
                <a:spcPts val="0"/>
              </a:spcBef>
              <a:buFont typeface="Arial" panose="020B0604020202020204" pitchFamily="34" charset="0"/>
              <a:buChar char="•"/>
            </a:pPr>
            <a:r>
              <a:rPr lang="en-US" sz="2400" dirty="0">
                <a:solidFill>
                  <a:schemeClr val="tx1"/>
                </a:solidFill>
                <a:latin typeface="+mn-lt"/>
              </a:rPr>
              <a:t>Detailed demonstration of Participants and Enrollment modules</a:t>
            </a:r>
          </a:p>
        </p:txBody>
      </p:sp>
    </p:spTree>
    <p:extLst>
      <p:ext uri="{BB962C8B-B14F-4D97-AF65-F5344CB8AC3E}">
        <p14:creationId xmlns:p14="http://schemas.microsoft.com/office/powerpoint/2010/main" val="266313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27426"/>
            <a:ext cx="10515600" cy="5028924"/>
          </a:xfrm>
        </p:spPr>
        <p:txBody>
          <a:bodyPr vert="horz" lIns="91440" tIns="45720" rIns="91440" bIns="45720" rtlCol="0" anchor="t">
            <a:normAutofit fontScale="92500" lnSpcReduction="10000"/>
          </a:bodyPr>
          <a:lstStyle/>
          <a:p>
            <a:pPr>
              <a:lnSpc>
                <a:spcPct val="100000"/>
              </a:lnSpc>
            </a:pPr>
            <a:r>
              <a:rPr lang="en-US" sz="2400">
                <a:latin typeface="+mn-lt"/>
              </a:rPr>
              <a:t>VETS staff and Grantee staff can complete the tasks associated with quarterly performance reporting entirely within VGRS beginning with Program Year (PY) 2024 Q1.</a:t>
            </a:r>
          </a:p>
          <a:p>
            <a:pPr>
              <a:lnSpc>
                <a:spcPct val="100000"/>
              </a:lnSpc>
            </a:pPr>
            <a:r>
              <a:rPr lang="en-US" sz="2400">
                <a:latin typeface="+mn-lt"/>
              </a:rPr>
              <a:t>Those tasks translated into VGRS are as follows:</a:t>
            </a:r>
          </a:p>
          <a:p>
            <a:pPr marL="0" indent="0">
              <a:lnSpc>
                <a:spcPct val="100000"/>
              </a:lnSpc>
              <a:buNone/>
            </a:pPr>
            <a:endParaRPr lang="en-US" sz="2400">
              <a:latin typeface="+mn-lt"/>
            </a:endParaRPr>
          </a:p>
          <a:p>
            <a:pPr marL="0" indent="0">
              <a:lnSpc>
                <a:spcPct val="100000"/>
              </a:lnSpc>
              <a:buNone/>
            </a:pPr>
            <a:endParaRPr lang="en-US" sz="2400">
              <a:latin typeface="+mn-lt"/>
            </a:endParaRPr>
          </a:p>
          <a:p>
            <a:pPr marL="0" indent="0">
              <a:lnSpc>
                <a:spcPct val="100000"/>
              </a:lnSpc>
              <a:buNone/>
            </a:pPr>
            <a:endParaRPr lang="en-US" sz="2400">
              <a:latin typeface="+mn-lt"/>
            </a:endParaRPr>
          </a:p>
          <a:p>
            <a:pPr marL="0" indent="0">
              <a:lnSpc>
                <a:spcPct val="100000"/>
              </a:lnSpc>
              <a:buNone/>
            </a:pPr>
            <a:endParaRPr lang="en-US" sz="2400">
              <a:latin typeface="+mn-lt"/>
            </a:endParaRPr>
          </a:p>
          <a:p>
            <a:pPr marL="0" indent="0">
              <a:lnSpc>
                <a:spcPct val="100000"/>
              </a:lnSpc>
              <a:buNone/>
            </a:pPr>
            <a:endParaRPr lang="en-US" sz="2400">
              <a:latin typeface="+mn-lt"/>
            </a:endParaRPr>
          </a:p>
          <a:p>
            <a:pPr marL="0" indent="0">
              <a:lnSpc>
                <a:spcPct val="100000"/>
              </a:lnSpc>
              <a:buNone/>
            </a:pPr>
            <a:endParaRPr lang="en-US" sz="2400">
              <a:latin typeface="+mn-lt"/>
            </a:endParaRPr>
          </a:p>
          <a:p>
            <a:pPr marL="0" indent="0">
              <a:lnSpc>
                <a:spcPct val="100000"/>
              </a:lnSpc>
              <a:buNone/>
            </a:pPr>
            <a:endParaRPr lang="en-US" sz="2400">
              <a:latin typeface="+mn-lt"/>
            </a:endParaRPr>
          </a:p>
          <a:p>
            <a:pPr>
              <a:lnSpc>
                <a:spcPct val="100000"/>
              </a:lnSpc>
            </a:pPr>
            <a:r>
              <a:rPr lang="en-US" sz="2400">
                <a:latin typeface="+mn-lt"/>
              </a:rPr>
              <a:t>Over time, more features for HVRP will be developed and pushed into the production environment. These will be done via phased releases.</a:t>
            </a:r>
          </a:p>
        </p:txBody>
      </p:sp>
      <p:sp>
        <p:nvSpPr>
          <p:cNvPr id="3" name="Title 2"/>
          <p:cNvSpPr>
            <a:spLocks noGrp="1"/>
          </p:cNvSpPr>
          <p:nvPr>
            <p:ph type="title"/>
          </p:nvPr>
        </p:nvSpPr>
        <p:spPr/>
        <p:txBody>
          <a:bodyPr/>
          <a:lstStyle/>
          <a:p>
            <a:r>
              <a:rPr lang="en-US">
                <a:latin typeface="Franklin Gothic Medium"/>
              </a:rPr>
              <a:t>VGRS in Production</a:t>
            </a:r>
          </a:p>
        </p:txBody>
      </p:sp>
      <p:sp>
        <p:nvSpPr>
          <p:cNvPr id="5" name="Slide Number Placeholder 4"/>
          <p:cNvSpPr>
            <a:spLocks noGrp="1"/>
          </p:cNvSpPr>
          <p:nvPr>
            <p:ph type="sldNum" sz="quarter" idx="12"/>
          </p:nvPr>
        </p:nvSpPr>
        <p:spPr/>
        <p:txBody>
          <a:bodyPr/>
          <a:lstStyle/>
          <a:p>
            <a:fld id="{9F533A62-0560-4741-9272-0FF595F394C3}" type="slidenum">
              <a:rPr lang="en-US" smtClean="0"/>
              <a:t>7</a:t>
            </a:fld>
            <a:endParaRPr lang="en-US"/>
          </a:p>
        </p:txBody>
      </p:sp>
      <p:sp>
        <p:nvSpPr>
          <p:cNvPr id="9" name="TextBox 8">
            <a:extLst>
              <a:ext uri="{FF2B5EF4-FFF2-40B4-BE49-F238E27FC236}">
                <a16:creationId xmlns:a16="http://schemas.microsoft.com/office/drawing/2014/main" id="{F1A1B2D5-3E4A-AD80-FB9A-8D3D8342DFAC}"/>
              </a:ext>
            </a:extLst>
          </p:cNvPr>
          <p:cNvSpPr txBox="1"/>
          <p:nvPr/>
        </p:nvSpPr>
        <p:spPr>
          <a:xfrm>
            <a:off x="1100982" y="2497541"/>
            <a:ext cx="9947559" cy="3508653"/>
          </a:xfrm>
          <a:prstGeom prst="rect">
            <a:avLst/>
          </a:prstGeom>
          <a:noFill/>
        </p:spPr>
        <p:txBody>
          <a:bodyPr wrap="square" lIns="91440" tIns="45720" rIns="91440" bIns="45720" numCol="2" anchor="t">
            <a:spAutoFit/>
          </a:bodyPr>
          <a:lstStyle/>
          <a:p>
            <a:pPr>
              <a:lnSpc>
                <a:spcPct val="100000"/>
              </a:lnSpc>
              <a:spcAft>
                <a:spcPts val="1200"/>
              </a:spcAft>
              <a:buClr>
                <a:schemeClr val="tx2"/>
              </a:buClr>
              <a:buSzPct val="100000"/>
            </a:pPr>
            <a:r>
              <a:rPr lang="en-US" b="1"/>
              <a:t>User Management </a:t>
            </a:r>
          </a:p>
          <a:p>
            <a:pPr marL="742950" lvl="1" indent="-285750">
              <a:spcAft>
                <a:spcPts val="1200"/>
              </a:spcAft>
              <a:buClr>
                <a:schemeClr val="tx2"/>
              </a:buClr>
              <a:buSzPct val="100000"/>
              <a:buFont typeface="Arial" panose="020B0604020202020204" pitchFamily="34" charset="0"/>
              <a:buChar char="•"/>
            </a:pPr>
            <a:r>
              <a:rPr lang="en-US"/>
              <a:t>Registration Process of DOL users (assignment of GOTRs)</a:t>
            </a:r>
          </a:p>
          <a:p>
            <a:pPr marL="742950" lvl="1" indent="-285750">
              <a:spcAft>
                <a:spcPts val="1200"/>
              </a:spcAft>
              <a:buClr>
                <a:schemeClr val="tx2"/>
              </a:buClr>
              <a:buSzPct val="100000"/>
              <a:buFont typeface="Arial" panose="020B0604020202020204" pitchFamily="34" charset="0"/>
              <a:buChar char="•"/>
            </a:pPr>
            <a:r>
              <a:rPr lang="en-US"/>
              <a:t>Registration Process of Grantees</a:t>
            </a:r>
          </a:p>
          <a:p>
            <a:pPr>
              <a:lnSpc>
                <a:spcPct val="100000"/>
              </a:lnSpc>
              <a:spcAft>
                <a:spcPts val="1200"/>
              </a:spcAft>
              <a:buClr>
                <a:schemeClr val="tx2"/>
              </a:buClr>
              <a:buSzPct val="100000"/>
            </a:pPr>
            <a:r>
              <a:rPr lang="en-US" b="1"/>
              <a:t>Grantee Organization Management </a:t>
            </a:r>
          </a:p>
          <a:p>
            <a:pPr marL="742950" lvl="1" indent="-285750">
              <a:spcAft>
                <a:spcPts val="1200"/>
              </a:spcAft>
              <a:buClr>
                <a:schemeClr val="tx2"/>
              </a:buClr>
              <a:buSzPct val="100000"/>
              <a:buFont typeface="Arial" panose="020B0604020202020204" pitchFamily="34" charset="0"/>
              <a:buChar char="•"/>
            </a:pPr>
            <a:r>
              <a:rPr lang="en-US"/>
              <a:t>Grantee Organization Information</a:t>
            </a:r>
          </a:p>
          <a:p>
            <a:pPr marL="742950" lvl="1" indent="-285750">
              <a:spcAft>
                <a:spcPts val="1200"/>
              </a:spcAft>
              <a:buClr>
                <a:schemeClr val="tx2"/>
              </a:buClr>
              <a:buSzPct val="100000"/>
              <a:buFont typeface="Arial" panose="020B0604020202020204" pitchFamily="34" charset="0"/>
              <a:buChar char="•"/>
            </a:pPr>
            <a:r>
              <a:rPr lang="en-US"/>
              <a:t>Provision Grantees Membership</a:t>
            </a:r>
            <a:br>
              <a:rPr lang="en-US"/>
            </a:br>
            <a:br>
              <a:rPr lang="en-US"/>
            </a:br>
            <a:endParaRPr lang="en-US"/>
          </a:p>
          <a:p>
            <a:pPr>
              <a:spcAft>
                <a:spcPts val="1200"/>
              </a:spcAft>
              <a:buClr>
                <a:schemeClr val="tx2"/>
              </a:buClr>
              <a:buSzPct val="100000"/>
            </a:pPr>
            <a:r>
              <a:rPr lang="en-US" b="1">
                <a:cs typeface="Calibri"/>
              </a:rPr>
              <a:t>Grant Record Management</a:t>
            </a:r>
          </a:p>
          <a:p>
            <a:pPr marL="285750" indent="-285750">
              <a:spcAft>
                <a:spcPts val="1200"/>
              </a:spcAft>
              <a:buClr>
                <a:schemeClr val="tx2"/>
              </a:buClr>
              <a:buSzPct val="100000"/>
              <a:buFont typeface="Arial" panose="020B0604020202020204" pitchFamily="34" charset="0"/>
              <a:buChar char="•"/>
            </a:pPr>
            <a:r>
              <a:rPr lang="en-US">
                <a:cs typeface="Calibri"/>
              </a:rPr>
              <a:t>Summary, Goals, Budget, Personnel, Grantee User Access, Participants &amp; Enrollments, Outcomes, Demographic Summary, Performance Reports, History, Grant Submission Status</a:t>
            </a:r>
          </a:p>
          <a:p>
            <a:pPr>
              <a:spcAft>
                <a:spcPts val="1200"/>
              </a:spcAft>
              <a:buClr>
                <a:schemeClr val="tx2"/>
              </a:buClr>
              <a:buSzPct val="100000"/>
            </a:pPr>
            <a:r>
              <a:rPr lang="en-US" b="1">
                <a:cs typeface="Calibri"/>
              </a:rPr>
              <a:t>Performance Report Management &amp; Review Workflow</a:t>
            </a:r>
          </a:p>
          <a:p>
            <a:pPr marL="285750" indent="-285750">
              <a:spcAft>
                <a:spcPts val="1200"/>
              </a:spcAft>
              <a:buClr>
                <a:schemeClr val="tx2"/>
              </a:buClr>
              <a:buSzPct val="100000"/>
              <a:buFont typeface="Arial" panose="020B0604020202020204" pitchFamily="34" charset="0"/>
              <a:buChar char="•"/>
            </a:pPr>
            <a:r>
              <a:rPr lang="en-US">
                <a:cs typeface="Calibri"/>
              </a:rPr>
              <a:t>Submit Quarterly Performance Reports</a:t>
            </a:r>
          </a:p>
          <a:p>
            <a:pPr marL="742950" lvl="1" indent="-285750">
              <a:spcAft>
                <a:spcPts val="1200"/>
              </a:spcAft>
              <a:buClr>
                <a:schemeClr val="tx2"/>
              </a:buClr>
              <a:buSzPct val="100000"/>
              <a:buFont typeface="Arial" panose="020B0604020202020204" pitchFamily="34" charset="0"/>
              <a:buChar char="•"/>
            </a:pPr>
            <a:endParaRPr lang="en-US" sz="2000">
              <a:cs typeface="Calibri"/>
            </a:endParaRPr>
          </a:p>
        </p:txBody>
      </p:sp>
    </p:spTree>
    <p:extLst>
      <p:ext uri="{BB962C8B-B14F-4D97-AF65-F5344CB8AC3E}">
        <p14:creationId xmlns:p14="http://schemas.microsoft.com/office/powerpoint/2010/main" val="36192730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Outcomes Module</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normAutofit/>
          </a:bodyPr>
          <a:lstStyle/>
          <a:p>
            <a:r>
              <a:rPr lang="en-US" dirty="0">
                <a:latin typeface="+mn-lt"/>
              </a:rPr>
              <a:t>This module pulls in data from the Goals, Budget, and Participant/Enrollment modules and calculates the goals versus the actuals to provide a preview of all key metrics for the grant</a:t>
            </a:r>
          </a:p>
          <a:p>
            <a:pPr lvl="1"/>
            <a:r>
              <a:rPr lang="en-US" dirty="0">
                <a:latin typeface="+mn-lt"/>
              </a:rPr>
              <a:t>The Percentage of Cumulative Goal Achieved is displayed for each indicator</a:t>
            </a:r>
          </a:p>
          <a:p>
            <a:pPr lvl="1"/>
            <a:r>
              <a:rPr lang="en-US" dirty="0">
                <a:latin typeface="+mn-lt"/>
              </a:rPr>
              <a:t>Only scored measures have a heatmapping color scheme</a:t>
            </a:r>
          </a:p>
          <a:p>
            <a:pPr lvl="1"/>
            <a:r>
              <a:rPr lang="en-US" dirty="0">
                <a:latin typeface="+mn-lt"/>
              </a:rPr>
              <a:t>In the grant record, this scheme only colors up to the grant’s current quarter </a:t>
            </a:r>
          </a:p>
          <a:p>
            <a:r>
              <a:rPr lang="en-US" dirty="0">
                <a:latin typeface="+mn-lt"/>
              </a:rPr>
              <a:t>Users can explore the data via all outcomes or scores-focus views</a:t>
            </a:r>
          </a:p>
          <a:p>
            <a:pPr lvl="1"/>
            <a:r>
              <a:rPr lang="en-US" dirty="0">
                <a:latin typeface="+mn-lt"/>
              </a:rPr>
              <a:t>Data can be exported into an Excel format for each of these views</a:t>
            </a:r>
          </a:p>
          <a:p>
            <a:r>
              <a:rPr lang="en-US" dirty="0">
                <a:latin typeface="+mn-lt"/>
              </a:rPr>
              <a:t>All users with grant access have view-only access to this module and can (re)calculate the module as needed </a:t>
            </a:r>
          </a:p>
          <a:p>
            <a:pPr lvl="1"/>
            <a:r>
              <a:rPr lang="en-US" dirty="0">
                <a:latin typeface="+mn-lt"/>
              </a:rPr>
              <a:t>This module has no user input other than recalculating as needed</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70</a:t>
            </a:fld>
            <a:endParaRPr lang="en-US"/>
          </a:p>
        </p:txBody>
      </p:sp>
    </p:spTree>
    <p:extLst>
      <p:ext uri="{BB962C8B-B14F-4D97-AF65-F5344CB8AC3E}">
        <p14:creationId xmlns:p14="http://schemas.microsoft.com/office/powerpoint/2010/main" val="32471225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Outcomes Module – Initial View </a:t>
            </a:r>
          </a:p>
        </p:txBody>
      </p:sp>
      <p:pic>
        <p:nvPicPr>
          <p:cNvPr id="9" name="Picture 8" descr="The outcomes module is a data heavy portion of the grant (and performance report) records that requires an initial Calculate Outcomes trigger in order to generate the grid preview.">
            <a:extLst>
              <a:ext uri="{FF2B5EF4-FFF2-40B4-BE49-F238E27FC236}">
                <a16:creationId xmlns:a16="http://schemas.microsoft.com/office/drawing/2014/main" id="{61E74D6E-1A65-0193-94A2-D907872CBAD3}"/>
              </a:ext>
            </a:extLst>
          </p:cNvPr>
          <p:cNvPicPr>
            <a:picLocks noChangeAspect="1"/>
          </p:cNvPicPr>
          <p:nvPr/>
        </p:nvPicPr>
        <p:blipFill rotWithShape="1">
          <a:blip r:embed="rId2"/>
          <a:srcRect b="16252"/>
          <a:stretch/>
        </p:blipFill>
        <p:spPr>
          <a:xfrm>
            <a:off x="333756" y="1642004"/>
            <a:ext cx="11524488" cy="4008354"/>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71</a:t>
            </a:fld>
            <a:endParaRPr lang="en-US"/>
          </a:p>
        </p:txBody>
      </p:sp>
    </p:spTree>
    <p:extLst>
      <p:ext uri="{BB962C8B-B14F-4D97-AF65-F5344CB8AC3E}">
        <p14:creationId xmlns:p14="http://schemas.microsoft.com/office/powerpoint/2010/main" val="29730752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Outcomes Module – All Outcomes View</a:t>
            </a:r>
          </a:p>
        </p:txBody>
      </p:sp>
      <p:pic>
        <p:nvPicPr>
          <p:cNvPr id="6" name="Picture 5" descr="Once an outcomes had undergone an initial calculate outcomes, a grid will appear with a search bar, filters, and multiple rows of entry. The data is pulled from the previous module's and displayed in a table setting to inform user's a grant's performance towards their scored measures.">
            <a:extLst>
              <a:ext uri="{FF2B5EF4-FFF2-40B4-BE49-F238E27FC236}">
                <a16:creationId xmlns:a16="http://schemas.microsoft.com/office/drawing/2014/main" id="{EA886B38-B4B8-C326-D242-5AB4EB4AD9D8}"/>
              </a:ext>
            </a:extLst>
          </p:cNvPr>
          <p:cNvPicPr>
            <a:picLocks noChangeAspect="1"/>
          </p:cNvPicPr>
          <p:nvPr/>
        </p:nvPicPr>
        <p:blipFill>
          <a:blip r:embed="rId2"/>
          <a:stretch>
            <a:fillRect/>
          </a:stretch>
        </p:blipFill>
        <p:spPr>
          <a:xfrm>
            <a:off x="0" y="1428179"/>
            <a:ext cx="12192000" cy="4940203"/>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72</a:t>
            </a:fld>
            <a:endParaRPr lang="en-US"/>
          </a:p>
        </p:txBody>
      </p:sp>
    </p:spTree>
    <p:extLst>
      <p:ext uri="{BB962C8B-B14F-4D97-AF65-F5344CB8AC3E}">
        <p14:creationId xmlns:p14="http://schemas.microsoft.com/office/powerpoint/2010/main" val="20951943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Outcomes Module – Scores-Focus View </a:t>
            </a:r>
          </a:p>
        </p:txBody>
      </p:sp>
      <p:pic>
        <p:nvPicPr>
          <p:cNvPr id="6" name="Picture 5" descr="The Scores-Focus view of the Outcomes measures includes only the measures in which grantees are scored against their goals. These rows will be color coded to visually inform users of the measure's related score. ">
            <a:extLst>
              <a:ext uri="{FF2B5EF4-FFF2-40B4-BE49-F238E27FC236}">
                <a16:creationId xmlns:a16="http://schemas.microsoft.com/office/drawing/2014/main" id="{95E50E3C-80CF-81B2-BCD7-702419812FD6}"/>
              </a:ext>
            </a:extLst>
          </p:cNvPr>
          <p:cNvPicPr>
            <a:picLocks noChangeAspect="1"/>
          </p:cNvPicPr>
          <p:nvPr/>
        </p:nvPicPr>
        <p:blipFill>
          <a:blip r:embed="rId2"/>
          <a:stretch>
            <a:fillRect/>
          </a:stretch>
        </p:blipFill>
        <p:spPr>
          <a:xfrm>
            <a:off x="429768" y="1411564"/>
            <a:ext cx="11561064" cy="4684876"/>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73</a:t>
            </a:fld>
            <a:endParaRPr lang="en-US"/>
          </a:p>
        </p:txBody>
      </p:sp>
    </p:spTree>
    <p:extLst>
      <p:ext uri="{BB962C8B-B14F-4D97-AF65-F5344CB8AC3E}">
        <p14:creationId xmlns:p14="http://schemas.microsoft.com/office/powerpoint/2010/main" val="1503651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Performance Reports Module</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lstStyle/>
          <a:p>
            <a:r>
              <a:rPr lang="en-US">
                <a:latin typeface="+mn-lt"/>
              </a:rPr>
              <a:t>This module lists all created performance reports and their submission statuses</a:t>
            </a:r>
          </a:p>
          <a:p>
            <a:r>
              <a:rPr lang="en-US">
                <a:latin typeface="+mn-lt"/>
              </a:rPr>
              <a:t>The table provides a search and filter feature </a:t>
            </a:r>
          </a:p>
          <a:p>
            <a:r>
              <a:rPr lang="en-US">
                <a:latin typeface="+mn-lt"/>
              </a:rPr>
              <a:t>Grantee Staff manage this module</a:t>
            </a:r>
            <a:endParaRPr lang="en-US" sz="1800">
              <a:latin typeface="+mn-lt"/>
            </a:endParaRPr>
          </a:p>
          <a:p>
            <a:pPr marL="0" indent="0">
              <a:buNone/>
            </a:pPr>
            <a:endParaRPr lang="en-US" sz="1600">
              <a:latin typeface="+mn-lt"/>
            </a:endParaRP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74</a:t>
            </a:fld>
            <a:endParaRPr lang="en-US"/>
          </a:p>
        </p:txBody>
      </p:sp>
    </p:spTree>
    <p:extLst>
      <p:ext uri="{BB962C8B-B14F-4D97-AF65-F5344CB8AC3E}">
        <p14:creationId xmlns:p14="http://schemas.microsoft.com/office/powerpoint/2010/main" val="999043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View Performance Reports Module</a:t>
            </a:r>
          </a:p>
        </p:txBody>
      </p:sp>
      <p:pic>
        <p:nvPicPr>
          <p:cNvPr id="8" name="Picture 7" descr="Grantee staff create and manage performance reports in the performance reports module of the grant record. This is singular location for all reports that belong to the selected grant and shows the submission statuses and reporting periods of the reports.">
            <a:extLst>
              <a:ext uri="{FF2B5EF4-FFF2-40B4-BE49-F238E27FC236}">
                <a16:creationId xmlns:a16="http://schemas.microsoft.com/office/drawing/2014/main" id="{EE0A773C-1B79-0CAB-A2CC-65592BCE2623}"/>
              </a:ext>
            </a:extLst>
          </p:cNvPr>
          <p:cNvPicPr>
            <a:picLocks noChangeAspect="1"/>
          </p:cNvPicPr>
          <p:nvPr/>
        </p:nvPicPr>
        <p:blipFill>
          <a:blip r:embed="rId2"/>
          <a:stretch>
            <a:fillRect/>
          </a:stretch>
        </p:blipFill>
        <p:spPr>
          <a:xfrm>
            <a:off x="499345" y="1733550"/>
            <a:ext cx="11193310" cy="4048125"/>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75</a:t>
            </a:fld>
            <a:endParaRPr lang="en-US"/>
          </a:p>
        </p:txBody>
      </p:sp>
    </p:spTree>
    <p:extLst>
      <p:ext uri="{BB962C8B-B14F-4D97-AF65-F5344CB8AC3E}">
        <p14:creationId xmlns:p14="http://schemas.microsoft.com/office/powerpoint/2010/main" val="42360732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History Module</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lstStyle/>
          <a:p>
            <a:r>
              <a:rPr lang="en-US">
                <a:latin typeface="+mn-lt"/>
              </a:rPr>
              <a:t>This module lists all updates made within the Summary, Goals, Budget, Personnel, and Grantee User Access modules</a:t>
            </a:r>
          </a:p>
          <a:p>
            <a:pPr lvl="1"/>
            <a:r>
              <a:rPr lang="en-US">
                <a:latin typeface="+mn-lt"/>
              </a:rPr>
              <a:t>Updates to the Participants and Enrollments are not captured due to the high volume of edits in those modules</a:t>
            </a:r>
          </a:p>
          <a:p>
            <a:r>
              <a:rPr lang="en-US">
                <a:latin typeface="+mn-lt"/>
              </a:rPr>
              <a:t>The table provides a search and filter feature </a:t>
            </a:r>
          </a:p>
          <a:p>
            <a:r>
              <a:rPr lang="en-US">
                <a:latin typeface="+mn-lt"/>
              </a:rPr>
              <a:t>All users with grant access have access to the History module</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76</a:t>
            </a:fld>
            <a:endParaRPr lang="en-US"/>
          </a:p>
        </p:txBody>
      </p:sp>
    </p:spTree>
    <p:extLst>
      <p:ext uri="{BB962C8B-B14F-4D97-AF65-F5344CB8AC3E}">
        <p14:creationId xmlns:p14="http://schemas.microsoft.com/office/powerpoint/2010/main" val="42913809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View History Module</a:t>
            </a:r>
          </a:p>
        </p:txBody>
      </p:sp>
      <p:pic>
        <p:nvPicPr>
          <p:cNvPr id="9" name="Picture 8" descr="History module reflects all high level updates across the grant with the exception of the Participants and Enrollments modules due to high data volume. This data is reflect in a grid with categories to denote the module updated, details of the update, and a timestamp of when it occurred.">
            <a:extLst>
              <a:ext uri="{FF2B5EF4-FFF2-40B4-BE49-F238E27FC236}">
                <a16:creationId xmlns:a16="http://schemas.microsoft.com/office/drawing/2014/main" id="{6AC077C4-B8BD-64FF-2F7D-F85172D9A86D}"/>
              </a:ext>
            </a:extLst>
          </p:cNvPr>
          <p:cNvPicPr>
            <a:picLocks noChangeAspect="1"/>
          </p:cNvPicPr>
          <p:nvPr/>
        </p:nvPicPr>
        <p:blipFill>
          <a:blip r:embed="rId2"/>
          <a:stretch>
            <a:fillRect/>
          </a:stretch>
        </p:blipFill>
        <p:spPr>
          <a:xfrm>
            <a:off x="432403" y="1911591"/>
            <a:ext cx="11327193" cy="3944732"/>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77</a:t>
            </a:fld>
            <a:endParaRPr lang="en-US"/>
          </a:p>
        </p:txBody>
      </p:sp>
    </p:spTree>
    <p:extLst>
      <p:ext uri="{BB962C8B-B14F-4D97-AF65-F5344CB8AC3E}">
        <p14:creationId xmlns:p14="http://schemas.microsoft.com/office/powerpoint/2010/main" val="36700110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Performance Report </a:t>
            </a:r>
            <a:br>
              <a:rPr lang="en-US"/>
            </a:br>
            <a:r>
              <a:rPr lang="en-US"/>
              <a:t>Management</a:t>
            </a:r>
          </a:p>
        </p:txBody>
      </p:sp>
    </p:spTree>
    <p:extLst>
      <p:ext uri="{BB962C8B-B14F-4D97-AF65-F5344CB8AC3E}">
        <p14:creationId xmlns:p14="http://schemas.microsoft.com/office/powerpoint/2010/main" val="2686861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Performance Reports Identifiers</a:t>
            </a:r>
          </a:p>
        </p:txBody>
      </p:sp>
      <p:sp>
        <p:nvSpPr>
          <p:cNvPr id="2" name="Content Placeholder 1">
            <a:extLst>
              <a:ext uri="{FF2B5EF4-FFF2-40B4-BE49-F238E27FC236}">
                <a16:creationId xmlns:a16="http://schemas.microsoft.com/office/drawing/2014/main" id="{DF30C3B8-6EC6-8532-490A-74815747A21E}"/>
              </a:ext>
              <a:ext uri="{C183D7F6-B498-43B3-948B-1728B52AA6E4}">
                <adec:decorative xmlns:adec="http://schemas.microsoft.com/office/drawing/2017/decorative" val="0"/>
              </a:ext>
            </a:extLst>
          </p:cNvPr>
          <p:cNvSpPr>
            <a:spLocks noGrp="1"/>
          </p:cNvSpPr>
          <p:nvPr>
            <p:ph idx="1"/>
          </p:nvPr>
        </p:nvSpPr>
        <p:spPr/>
        <p:txBody>
          <a:bodyPr>
            <a:normAutofit/>
          </a:bodyPr>
          <a:lstStyle/>
          <a:p>
            <a:r>
              <a:rPr lang="en-US" dirty="0">
                <a:latin typeface="+mn-lt"/>
              </a:rPr>
              <a:t>Performance Report (PR) identifiers include the following four pieces of information: </a:t>
            </a:r>
            <a:endParaRPr lang="en-US" sz="700" dirty="0">
              <a:latin typeface="+mn-lt"/>
            </a:endParaRPr>
          </a:p>
          <a:p>
            <a:pPr marL="0" indent="0">
              <a:buNone/>
            </a:pPr>
            <a:r>
              <a:rPr lang="en-US" sz="700" dirty="0">
                <a:latin typeface="+mn-lt"/>
              </a:rPr>
              <a:t> </a:t>
            </a:r>
            <a:endParaRPr lang="en-US" dirty="0">
              <a:latin typeface="+mn-lt"/>
            </a:endParaRPr>
          </a:p>
          <a:p>
            <a:pPr marL="0" indent="0">
              <a:buNone/>
            </a:pPr>
            <a:r>
              <a:rPr lang="en-US" sz="4800" b="1" dirty="0">
                <a:solidFill>
                  <a:srgbClr val="0054A6"/>
                </a:solidFill>
                <a:latin typeface="+mj-lt"/>
              </a:rPr>
              <a:t>   000125</a:t>
            </a:r>
            <a:r>
              <a:rPr lang="en-US" sz="4800" b="1" dirty="0">
                <a:latin typeface="+mj-lt"/>
              </a:rPr>
              <a:t>-</a:t>
            </a:r>
            <a:r>
              <a:rPr lang="en-US" sz="4800" b="1" dirty="0">
                <a:solidFill>
                  <a:schemeClr val="accent2">
                    <a:lumMod val="50000"/>
                  </a:schemeClr>
                </a:solidFill>
                <a:latin typeface="+mj-lt"/>
              </a:rPr>
              <a:t>2024</a:t>
            </a:r>
            <a:r>
              <a:rPr lang="en-US" sz="4800" b="1" dirty="0">
                <a:latin typeface="+mj-lt"/>
              </a:rPr>
              <a:t>-</a:t>
            </a:r>
            <a:r>
              <a:rPr lang="en-US" sz="4800" b="1" dirty="0">
                <a:solidFill>
                  <a:schemeClr val="bg2">
                    <a:lumMod val="75000"/>
                  </a:schemeClr>
                </a:solidFill>
                <a:latin typeface="+mj-lt"/>
              </a:rPr>
              <a:t>1</a:t>
            </a:r>
            <a:r>
              <a:rPr lang="en-US" sz="4800" b="1" dirty="0">
                <a:latin typeface="+mj-lt"/>
              </a:rPr>
              <a:t>-</a:t>
            </a:r>
            <a:r>
              <a:rPr lang="en-US" sz="4800" b="1" dirty="0">
                <a:solidFill>
                  <a:srgbClr val="7030A0"/>
                </a:solidFill>
                <a:latin typeface="+mj-lt"/>
              </a:rPr>
              <a:t>SEP</a:t>
            </a:r>
            <a:r>
              <a:rPr lang="en-US" sz="800" dirty="0">
                <a:latin typeface="+mn-lt"/>
              </a:rPr>
              <a:t> </a:t>
            </a:r>
          </a:p>
          <a:p>
            <a:pPr marL="0" indent="0">
              <a:buNone/>
            </a:pPr>
            <a:r>
              <a:rPr lang="en-US" sz="800" dirty="0">
                <a:latin typeface="+mn-lt"/>
              </a:rPr>
              <a:t> </a:t>
            </a:r>
            <a:endParaRPr lang="en-US" dirty="0">
              <a:latin typeface="+mj-lt"/>
            </a:endParaRPr>
          </a:p>
          <a:p>
            <a:pPr lvl="1"/>
            <a:r>
              <a:rPr lang="en-US" dirty="0">
                <a:solidFill>
                  <a:srgbClr val="0054A6"/>
                </a:solidFill>
                <a:latin typeface="+mj-lt"/>
              </a:rPr>
              <a:t>000###: (related) Short Grant Number</a:t>
            </a:r>
          </a:p>
          <a:p>
            <a:pPr lvl="1"/>
            <a:r>
              <a:rPr lang="en-US" dirty="0">
                <a:solidFill>
                  <a:schemeClr val="accent2">
                    <a:lumMod val="50000"/>
                  </a:schemeClr>
                </a:solidFill>
                <a:latin typeface="+mj-lt"/>
              </a:rPr>
              <a:t>20##: Reporting Program Year (PY)</a:t>
            </a:r>
          </a:p>
          <a:p>
            <a:pPr lvl="1"/>
            <a:r>
              <a:rPr lang="en-US" dirty="0">
                <a:solidFill>
                  <a:schemeClr val="bg2">
                    <a:lumMod val="75000"/>
                  </a:schemeClr>
                </a:solidFill>
                <a:latin typeface="+mj-lt"/>
              </a:rPr>
              <a:t>#: Reporting Quarter Number (will show as 1, 2, 3, or 4). If the PR is a monthly submission, this will show as “N/A”.</a:t>
            </a:r>
          </a:p>
          <a:p>
            <a:pPr lvl="1"/>
            <a:r>
              <a:rPr lang="en-US" dirty="0">
                <a:solidFill>
                  <a:srgbClr val="7030A0"/>
                </a:solidFill>
                <a:latin typeface="+mj-lt"/>
              </a:rPr>
              <a:t>AAA: Reporting Quarter Month End</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79</a:t>
            </a:fld>
            <a:endParaRPr lang="en-US"/>
          </a:p>
        </p:txBody>
      </p:sp>
    </p:spTree>
    <p:extLst>
      <p:ext uri="{BB962C8B-B14F-4D97-AF65-F5344CB8AC3E}">
        <p14:creationId xmlns:p14="http://schemas.microsoft.com/office/powerpoint/2010/main" val="51800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6300" y="86001"/>
            <a:ext cx="9646218" cy="1325563"/>
          </a:xfrm>
        </p:spPr>
        <p:txBody>
          <a:bodyPr/>
          <a:lstStyle/>
          <a:p>
            <a:r>
              <a:rPr lang="en-US"/>
              <a:t>Scheduled Sessions</a:t>
            </a:r>
          </a:p>
        </p:txBody>
      </p:sp>
      <p:sp>
        <p:nvSpPr>
          <p:cNvPr id="7" name="Content Placeholder 6">
            <a:extLst>
              <a:ext uri="{FF2B5EF4-FFF2-40B4-BE49-F238E27FC236}">
                <a16:creationId xmlns:a16="http://schemas.microsoft.com/office/drawing/2014/main" id="{D7E65403-8EC5-4241-9462-8CC7CEB2B63D}"/>
              </a:ext>
            </a:extLst>
          </p:cNvPr>
          <p:cNvSpPr>
            <a:spLocks noGrp="1"/>
          </p:cNvSpPr>
          <p:nvPr>
            <p:ph idx="1"/>
          </p:nvPr>
        </p:nvSpPr>
        <p:spPr/>
        <p:txBody>
          <a:bodyPr vert="horz" lIns="91440" tIns="45720" rIns="91440" bIns="45720" rtlCol="0" anchor="t">
            <a:noAutofit/>
          </a:bodyPr>
          <a:lstStyle/>
          <a:p>
            <a:pPr marL="0" indent="0">
              <a:lnSpc>
                <a:spcPct val="125000"/>
              </a:lnSpc>
              <a:buNone/>
            </a:pPr>
            <a:r>
              <a:rPr lang="en-US" sz="2400">
                <a:latin typeface="+mn-lt"/>
              </a:rPr>
              <a:t>The following dates are the upcoming training sessions for </a:t>
            </a:r>
            <a:r>
              <a:rPr lang="en-US" sz="2400" b="1">
                <a:latin typeface="+mn-lt"/>
              </a:rPr>
              <a:t>all</a:t>
            </a:r>
            <a:r>
              <a:rPr lang="en-US" sz="2400">
                <a:latin typeface="+mn-lt"/>
              </a:rPr>
              <a:t> grantees.</a:t>
            </a:r>
          </a:p>
          <a:p>
            <a:pPr lvl="1">
              <a:lnSpc>
                <a:spcPct val="125000"/>
              </a:lnSpc>
              <a:spcBef>
                <a:spcPts val="400"/>
              </a:spcBef>
            </a:pPr>
            <a:r>
              <a:rPr lang="en-US" sz="2200" b="1">
                <a:latin typeface="+mn-lt"/>
              </a:rPr>
              <a:t>Grantee Staff Training – Day 1</a:t>
            </a:r>
            <a:endParaRPr lang="en-US" sz="2200">
              <a:latin typeface="+mn-lt"/>
            </a:endParaRPr>
          </a:p>
          <a:p>
            <a:pPr lvl="2">
              <a:lnSpc>
                <a:spcPct val="100000"/>
              </a:lnSpc>
              <a:spcBef>
                <a:spcPts val="400"/>
              </a:spcBef>
            </a:pPr>
            <a:r>
              <a:rPr lang="en-US">
                <a:latin typeface="+mn-lt"/>
              </a:rPr>
              <a:t>Tuesday, August 13</a:t>
            </a:r>
            <a:r>
              <a:rPr lang="en-US" baseline="30000">
                <a:latin typeface="+mn-lt"/>
              </a:rPr>
              <a:t>th</a:t>
            </a:r>
            <a:r>
              <a:rPr lang="en-US">
                <a:latin typeface="+mn-lt"/>
              </a:rPr>
              <a:t> at 2:00 – 4:00 PM ET</a:t>
            </a:r>
            <a:endParaRPr lang="en-US">
              <a:solidFill>
                <a:srgbClr val="FF0000"/>
              </a:solidFill>
              <a:latin typeface="+mn-lt"/>
            </a:endParaRPr>
          </a:p>
          <a:p>
            <a:pPr lvl="1">
              <a:lnSpc>
                <a:spcPct val="125000"/>
              </a:lnSpc>
              <a:spcBef>
                <a:spcPts val="400"/>
              </a:spcBef>
            </a:pPr>
            <a:r>
              <a:rPr lang="en-US" sz="2200" b="1">
                <a:latin typeface="+mn-lt"/>
              </a:rPr>
              <a:t>Grantee Staff Training – Day 2</a:t>
            </a:r>
          </a:p>
          <a:p>
            <a:pPr lvl="2">
              <a:lnSpc>
                <a:spcPct val="125000"/>
              </a:lnSpc>
              <a:spcBef>
                <a:spcPts val="400"/>
              </a:spcBef>
            </a:pPr>
            <a:r>
              <a:rPr lang="en-US">
                <a:latin typeface="+mn-lt"/>
              </a:rPr>
              <a:t>Wednesday, August 14</a:t>
            </a:r>
            <a:r>
              <a:rPr lang="en-US" baseline="30000">
                <a:latin typeface="+mn-lt"/>
              </a:rPr>
              <a:t>th</a:t>
            </a:r>
            <a:r>
              <a:rPr lang="en-US">
                <a:latin typeface="+mn-lt"/>
              </a:rPr>
              <a:t> at 2:00 – 4:00 PM ET</a:t>
            </a:r>
          </a:p>
          <a:p>
            <a:pPr lvl="1">
              <a:lnSpc>
                <a:spcPct val="125000"/>
              </a:lnSpc>
              <a:spcBef>
                <a:spcPts val="400"/>
              </a:spcBef>
            </a:pPr>
            <a:r>
              <a:rPr lang="en-US" sz="2200" b="1">
                <a:latin typeface="+mn-lt"/>
              </a:rPr>
              <a:t>Grantee Staff Training – Day 3</a:t>
            </a:r>
          </a:p>
          <a:p>
            <a:pPr lvl="2">
              <a:lnSpc>
                <a:spcPct val="125000"/>
              </a:lnSpc>
              <a:spcBef>
                <a:spcPts val="400"/>
              </a:spcBef>
            </a:pPr>
            <a:r>
              <a:rPr lang="en-US">
                <a:latin typeface="+mn-lt"/>
              </a:rPr>
              <a:t>Thursday, August 15</a:t>
            </a:r>
            <a:r>
              <a:rPr lang="en-US" baseline="30000">
                <a:latin typeface="+mn-lt"/>
              </a:rPr>
              <a:t>th</a:t>
            </a:r>
            <a:r>
              <a:rPr lang="en-US">
                <a:latin typeface="+mn-lt"/>
              </a:rPr>
              <a:t> at 2:00 – 4:00 PM ET</a:t>
            </a:r>
          </a:p>
          <a:p>
            <a:pPr lvl="1">
              <a:lnSpc>
                <a:spcPct val="125000"/>
              </a:lnSpc>
              <a:spcBef>
                <a:spcPts val="400"/>
              </a:spcBef>
            </a:pPr>
            <a:r>
              <a:rPr lang="en-US" sz="2200" b="1">
                <a:latin typeface="+mn-lt"/>
              </a:rPr>
              <a:t>Grantee Technical Assistance Listening Sessions – Optional </a:t>
            </a:r>
          </a:p>
          <a:p>
            <a:pPr lvl="2">
              <a:lnSpc>
                <a:spcPct val="100000"/>
              </a:lnSpc>
              <a:spcBef>
                <a:spcPts val="400"/>
              </a:spcBef>
            </a:pPr>
            <a:r>
              <a:rPr lang="en-US">
                <a:latin typeface="+mn-lt"/>
              </a:rPr>
              <a:t>Friday, August 16</a:t>
            </a:r>
            <a:r>
              <a:rPr lang="en-US" baseline="30000">
                <a:latin typeface="+mn-lt"/>
              </a:rPr>
              <a:t>th</a:t>
            </a:r>
            <a:r>
              <a:rPr lang="en-US">
                <a:latin typeface="+mn-lt"/>
              </a:rPr>
              <a:t> at 2:00 – 3:00 PM ET</a:t>
            </a:r>
          </a:p>
          <a:p>
            <a:pPr lvl="2">
              <a:lnSpc>
                <a:spcPct val="100000"/>
              </a:lnSpc>
              <a:spcBef>
                <a:spcPts val="400"/>
              </a:spcBef>
            </a:pPr>
            <a:r>
              <a:rPr lang="en-US">
                <a:latin typeface="+mn-lt"/>
              </a:rPr>
              <a:t>Thursday, August 22</a:t>
            </a:r>
            <a:r>
              <a:rPr lang="en-US" baseline="30000">
                <a:latin typeface="+mn-lt"/>
              </a:rPr>
              <a:t>nd</a:t>
            </a:r>
            <a:r>
              <a:rPr lang="en-US">
                <a:latin typeface="+mn-lt"/>
              </a:rPr>
              <a:t> at 2:00 – 3:00 PM ET</a:t>
            </a:r>
          </a:p>
        </p:txBody>
      </p:sp>
      <p:sp>
        <p:nvSpPr>
          <p:cNvPr id="2" name="TextBox 1">
            <a:extLst>
              <a:ext uri="{FF2B5EF4-FFF2-40B4-BE49-F238E27FC236}">
                <a16:creationId xmlns:a16="http://schemas.microsoft.com/office/drawing/2014/main" id="{9886451A-01C1-4B6E-ECC6-58999A164D62}"/>
              </a:ext>
            </a:extLst>
          </p:cNvPr>
          <p:cNvSpPr txBox="1"/>
          <p:nvPr/>
        </p:nvSpPr>
        <p:spPr>
          <a:xfrm>
            <a:off x="838200" y="5966884"/>
            <a:ext cx="10515600" cy="400110"/>
          </a:xfrm>
          <a:prstGeom prst="rect">
            <a:avLst/>
          </a:prstGeom>
          <a:solidFill>
            <a:schemeClr val="accent1"/>
          </a:solidFill>
          <a:ln w="3810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Franklin Gothic Book"/>
              </a:rPr>
              <a:t>If you do not have an invite to any of the above sessions, reach out to your GOTR.</a:t>
            </a:r>
          </a:p>
        </p:txBody>
      </p:sp>
      <p:sp>
        <p:nvSpPr>
          <p:cNvPr id="4" name="Slide Number Placeholder 3"/>
          <p:cNvSpPr>
            <a:spLocks noGrp="1"/>
          </p:cNvSpPr>
          <p:nvPr>
            <p:ph type="sldNum" sz="quarter" idx="12"/>
          </p:nvPr>
        </p:nvSpPr>
        <p:spPr/>
        <p:txBody>
          <a:bodyPr/>
          <a:lstStyle/>
          <a:p>
            <a:fld id="{9F533A62-0560-4741-9272-0FF595F394C3}" type="slidenum">
              <a:rPr lang="en-US" smtClean="0"/>
              <a:t>8</a:t>
            </a:fld>
            <a:endParaRPr lang="en-US"/>
          </a:p>
        </p:txBody>
      </p:sp>
    </p:spTree>
    <p:extLst>
      <p:ext uri="{BB962C8B-B14F-4D97-AF65-F5344CB8AC3E}">
        <p14:creationId xmlns:p14="http://schemas.microsoft.com/office/powerpoint/2010/main" val="13508629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Performance Reports Records</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normAutofit/>
          </a:bodyPr>
          <a:lstStyle/>
          <a:p>
            <a:r>
              <a:rPr lang="en-US">
                <a:latin typeface="+mn-lt"/>
              </a:rPr>
              <a:t>Performance Reports are </a:t>
            </a:r>
            <a:r>
              <a:rPr lang="en-US" b="1">
                <a:latin typeface="+mn-lt"/>
              </a:rPr>
              <a:t>snapshots</a:t>
            </a:r>
            <a:r>
              <a:rPr lang="en-US">
                <a:latin typeface="+mn-lt"/>
              </a:rPr>
              <a:t> of grant activity and data recorded in VGRS </a:t>
            </a:r>
            <a:r>
              <a:rPr lang="en-US" b="1" u="sng">
                <a:latin typeface="+mn-lt"/>
              </a:rPr>
              <a:t>at the time of PR creation</a:t>
            </a:r>
          </a:p>
          <a:p>
            <a:r>
              <a:rPr lang="en-US">
                <a:latin typeface="+mn-lt"/>
              </a:rPr>
              <a:t>Only grantees provisioned grantee user access to a grant may manage the related performance report records</a:t>
            </a:r>
          </a:p>
          <a:p>
            <a:pPr lvl="1"/>
            <a:r>
              <a:rPr lang="en-US">
                <a:latin typeface="+mn-lt"/>
              </a:rPr>
              <a:t>Grantees may manage the reporting period in the Summary module and the Narratives module prior to submitting the report to VETS for review</a:t>
            </a:r>
          </a:p>
          <a:p>
            <a:r>
              <a:rPr lang="en-US">
                <a:latin typeface="+mn-lt"/>
              </a:rPr>
              <a:t>VETS staff have access to all performance reports regardless of submission status</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80</a:t>
            </a:fld>
            <a:endParaRPr lang="en-US"/>
          </a:p>
        </p:txBody>
      </p:sp>
    </p:spTree>
    <p:extLst>
      <p:ext uri="{BB962C8B-B14F-4D97-AF65-F5344CB8AC3E}">
        <p14:creationId xmlns:p14="http://schemas.microsoft.com/office/powerpoint/2010/main" val="21748778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PR Summary Dashboard</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normAutofit fontScale="92500" lnSpcReduction="10000"/>
          </a:bodyPr>
          <a:lstStyle/>
          <a:p>
            <a:r>
              <a:rPr lang="en-US" dirty="0">
                <a:latin typeface="+mn-lt"/>
              </a:rPr>
              <a:t>Consists of the following information:</a:t>
            </a:r>
          </a:p>
          <a:p>
            <a:pPr lvl="1"/>
            <a:r>
              <a:rPr lang="en-US" b="1" dirty="0">
                <a:latin typeface="+mn-lt"/>
              </a:rPr>
              <a:t>Submission Status </a:t>
            </a:r>
            <a:r>
              <a:rPr lang="en-US" dirty="0">
                <a:latin typeface="+mn-lt"/>
              </a:rPr>
              <a:t>– statuses can be Draft, Submitted, or Returned</a:t>
            </a:r>
          </a:p>
          <a:p>
            <a:pPr lvl="2"/>
            <a:r>
              <a:rPr lang="en-US" b="1" dirty="0">
                <a:latin typeface="+mn-lt"/>
              </a:rPr>
              <a:t>Draft</a:t>
            </a:r>
            <a:r>
              <a:rPr lang="en-US" dirty="0">
                <a:latin typeface="+mn-lt"/>
              </a:rPr>
              <a:t> – the record is manageable and open for grantee staff to finalize prior to submitting to VETS </a:t>
            </a:r>
          </a:p>
          <a:p>
            <a:pPr lvl="2"/>
            <a:r>
              <a:rPr lang="en-US" b="1" dirty="0">
                <a:latin typeface="+mn-lt"/>
              </a:rPr>
              <a:t>Submitted</a:t>
            </a:r>
            <a:r>
              <a:rPr lang="en-US" dirty="0">
                <a:latin typeface="+mn-lt"/>
              </a:rPr>
              <a:t> – the record has been submitted to VETS and is no longer manageable</a:t>
            </a:r>
            <a:endParaRPr lang="en-US" b="1" dirty="0">
              <a:latin typeface="+mn-lt"/>
            </a:endParaRPr>
          </a:p>
          <a:p>
            <a:pPr lvl="2"/>
            <a:r>
              <a:rPr lang="en-US" b="1" dirty="0">
                <a:latin typeface="+mn-lt"/>
              </a:rPr>
              <a:t>Returned</a:t>
            </a:r>
            <a:r>
              <a:rPr lang="en-US" dirty="0">
                <a:latin typeface="+mn-lt"/>
              </a:rPr>
              <a:t> – the performance report has been returned and remains for archival purposes only; grantee staff are required to create a new one for the reporting period</a:t>
            </a:r>
          </a:p>
          <a:p>
            <a:pPr lvl="1"/>
            <a:r>
              <a:rPr lang="en-US" b="1" dirty="0">
                <a:latin typeface="+mn-lt"/>
              </a:rPr>
              <a:t>Validation Checker</a:t>
            </a:r>
            <a:r>
              <a:rPr lang="en-US" dirty="0">
                <a:latin typeface="+mn-lt"/>
              </a:rPr>
              <a:t> – tracks the progress of Narrative responses to required fields and when the record is eligible to being submitted to VETS</a:t>
            </a:r>
            <a:endParaRPr lang="en-US" b="1" dirty="0">
              <a:latin typeface="+mn-lt"/>
            </a:endParaRPr>
          </a:p>
          <a:p>
            <a:pPr lvl="1"/>
            <a:r>
              <a:rPr lang="en-US" b="1" dirty="0">
                <a:latin typeface="+mn-lt"/>
              </a:rPr>
              <a:t>Grant link and Live View</a:t>
            </a:r>
            <a:r>
              <a:rPr lang="en-US" dirty="0">
                <a:latin typeface="+mn-lt"/>
              </a:rPr>
              <a:t> – includes grant status + basic grant information</a:t>
            </a:r>
          </a:p>
          <a:p>
            <a:pPr lvl="1"/>
            <a:r>
              <a:rPr lang="en-US" b="1" dirty="0">
                <a:latin typeface="+mn-lt"/>
              </a:rPr>
              <a:t>Created Date &amp; User </a:t>
            </a:r>
            <a:r>
              <a:rPr lang="en-US" dirty="0">
                <a:latin typeface="+mn-lt"/>
              </a:rPr>
              <a:t>– provides the date and the user’s email who had created the performance report record </a:t>
            </a:r>
          </a:p>
          <a:p>
            <a:pPr lvl="1"/>
            <a:r>
              <a:rPr lang="en-US" b="1" dirty="0">
                <a:latin typeface="+mn-lt"/>
              </a:rPr>
              <a:t>Reporting Period</a:t>
            </a:r>
            <a:r>
              <a:rPr lang="en-US" dirty="0">
                <a:latin typeface="+mn-lt"/>
              </a:rPr>
              <a:t> – is the designated time frame for the performance report to be scored and submitted for</a:t>
            </a:r>
          </a:p>
          <a:p>
            <a:pPr lvl="2"/>
            <a:r>
              <a:rPr lang="en-US" dirty="0">
                <a:latin typeface="+mn-lt"/>
              </a:rPr>
              <a:t>Cannot be a future period –must be the current or prior quarter based on today’s date</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81</a:t>
            </a:fld>
            <a:endParaRPr lang="en-US"/>
          </a:p>
        </p:txBody>
      </p:sp>
    </p:spTree>
    <p:extLst>
      <p:ext uri="{BB962C8B-B14F-4D97-AF65-F5344CB8AC3E}">
        <p14:creationId xmlns:p14="http://schemas.microsoft.com/office/powerpoint/2010/main" val="30976650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View Performance Reports Records</a:t>
            </a:r>
          </a:p>
        </p:txBody>
      </p:sp>
      <p:pic>
        <p:nvPicPr>
          <p:cNvPr id="6" name="Picture 5" descr="Performance Report record's Summary Dashboard includes the Performance Report's Identifier, Submission Status, Return to Grant link, Created date and by line, Instructions, Grant Live View (with associated fields), and the Reporting Period.&#10;&#10;As grantee staff, you will have the ability when in draft to either Update Reporting Period and/or Submit to VETS Staff.">
            <a:extLst>
              <a:ext uri="{FF2B5EF4-FFF2-40B4-BE49-F238E27FC236}">
                <a16:creationId xmlns:a16="http://schemas.microsoft.com/office/drawing/2014/main" id="{9DDE5018-9A32-CF53-4DFF-87248342EFF4}"/>
              </a:ext>
            </a:extLst>
          </p:cNvPr>
          <p:cNvPicPr>
            <a:picLocks noChangeAspect="1"/>
          </p:cNvPicPr>
          <p:nvPr/>
        </p:nvPicPr>
        <p:blipFill>
          <a:blip r:embed="rId2"/>
          <a:stretch>
            <a:fillRect/>
          </a:stretch>
        </p:blipFill>
        <p:spPr>
          <a:xfrm>
            <a:off x="586396" y="1415997"/>
            <a:ext cx="11477587" cy="4940353"/>
          </a:xfrm>
          <a:prstGeom prst="rect">
            <a:avLst/>
          </a:prstGeom>
        </p:spPr>
      </p:pic>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82</a:t>
            </a:fld>
            <a:endParaRPr lang="en-US"/>
          </a:p>
        </p:txBody>
      </p:sp>
    </p:spTree>
    <p:extLst>
      <p:ext uri="{BB962C8B-B14F-4D97-AF65-F5344CB8AC3E}">
        <p14:creationId xmlns:p14="http://schemas.microsoft.com/office/powerpoint/2010/main" val="8225556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Narrative Module</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normAutofit/>
          </a:bodyPr>
          <a:lstStyle/>
          <a:p>
            <a:r>
              <a:rPr lang="en-US">
                <a:latin typeface="+mn-lt"/>
              </a:rPr>
              <a:t>Narrative allows grant recipients to report on this reporting period’s achievements, activities, scores, corrective action plans (if applicable), personnel charged to the grant, and the funds expended by program year for the grant.</a:t>
            </a:r>
          </a:p>
          <a:p>
            <a:r>
              <a:rPr lang="en-US">
                <a:latin typeface="+mn-lt"/>
              </a:rPr>
              <a:t>Grantee staff can manage the narrative (only when the report is in draft status) to update and reflect any given period of performance</a:t>
            </a:r>
          </a:p>
          <a:p>
            <a:pPr lvl="1"/>
            <a:r>
              <a:rPr lang="en-US">
                <a:latin typeface="+mn-lt"/>
              </a:rPr>
              <a:t>Grantee staff </a:t>
            </a:r>
            <a:r>
              <a:rPr lang="en-US" b="1">
                <a:latin typeface="+mn-lt"/>
              </a:rPr>
              <a:t>must</a:t>
            </a:r>
            <a:r>
              <a:rPr lang="en-US">
                <a:latin typeface="+mn-lt"/>
              </a:rPr>
              <a:t> enter Service Address the first time they manage and submit the performance report</a:t>
            </a:r>
          </a:p>
          <a:p>
            <a:pPr lvl="1"/>
            <a:r>
              <a:rPr lang="en-US">
                <a:latin typeface="+mn-lt"/>
              </a:rPr>
              <a:t>Other than Service Address, all other fields in this section are not required to </a:t>
            </a:r>
            <a:r>
              <a:rPr lang="en-US" i="1">
                <a:latin typeface="+mn-lt"/>
              </a:rPr>
              <a:t>save</a:t>
            </a:r>
            <a:r>
              <a:rPr lang="en-US">
                <a:latin typeface="+mn-lt"/>
              </a:rPr>
              <a:t> but are required to </a:t>
            </a:r>
            <a:r>
              <a:rPr lang="en-US" i="1">
                <a:latin typeface="+mn-lt"/>
              </a:rPr>
              <a:t>submit</a:t>
            </a:r>
            <a:r>
              <a:rPr lang="en-US">
                <a:latin typeface="+mn-lt"/>
              </a:rPr>
              <a:t> </a:t>
            </a:r>
          </a:p>
          <a:p>
            <a:pPr lvl="1"/>
            <a:endParaRPr lang="en-US">
              <a:latin typeface="+mn-lt"/>
            </a:endParaRP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83</a:t>
            </a:fld>
            <a:endParaRPr lang="en-US"/>
          </a:p>
        </p:txBody>
      </p:sp>
    </p:spTree>
    <p:extLst>
      <p:ext uri="{BB962C8B-B14F-4D97-AF65-F5344CB8AC3E}">
        <p14:creationId xmlns:p14="http://schemas.microsoft.com/office/powerpoint/2010/main" val="1920175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View Narrative Module</a:t>
            </a:r>
          </a:p>
        </p:txBody>
      </p:sp>
      <p:pic>
        <p:nvPicPr>
          <p:cNvPr id="9" name="Picture 8" descr="Narrative module of a blank Performance Report ">
            <a:extLst>
              <a:ext uri="{FF2B5EF4-FFF2-40B4-BE49-F238E27FC236}">
                <a16:creationId xmlns:a16="http://schemas.microsoft.com/office/drawing/2014/main" id="{F45ADE7A-6A64-CBE9-CDBD-96F4375BCCB9}"/>
              </a:ext>
            </a:extLst>
          </p:cNvPr>
          <p:cNvPicPr>
            <a:picLocks noChangeAspect="1"/>
          </p:cNvPicPr>
          <p:nvPr/>
        </p:nvPicPr>
        <p:blipFill rotWithShape="1">
          <a:blip r:embed="rId2"/>
          <a:srcRect t="6615" r="1548" b="2904"/>
          <a:stretch/>
        </p:blipFill>
        <p:spPr>
          <a:xfrm>
            <a:off x="838200" y="1411564"/>
            <a:ext cx="11053942" cy="5014390"/>
          </a:xfrm>
          <a:prstGeom prst="rect">
            <a:avLst/>
          </a:prstGeom>
        </p:spPr>
      </p:pic>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84</a:t>
            </a:fld>
            <a:endParaRPr lang="en-US"/>
          </a:p>
        </p:txBody>
      </p:sp>
    </p:spTree>
    <p:extLst>
      <p:ext uri="{BB962C8B-B14F-4D97-AF65-F5344CB8AC3E}">
        <p14:creationId xmlns:p14="http://schemas.microsoft.com/office/powerpoint/2010/main" val="16784364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Submit to VETS</a:t>
            </a:r>
          </a:p>
        </p:txBody>
      </p:sp>
      <p:sp>
        <p:nvSpPr>
          <p:cNvPr id="2" name="Content Placeholder 1">
            <a:extLst>
              <a:ext uri="{FF2B5EF4-FFF2-40B4-BE49-F238E27FC236}">
                <a16:creationId xmlns:a16="http://schemas.microsoft.com/office/drawing/2014/main" id="{DF30C3B8-6EC6-8532-490A-74815747A21E}"/>
              </a:ext>
            </a:extLst>
          </p:cNvPr>
          <p:cNvSpPr>
            <a:spLocks noGrp="1"/>
          </p:cNvSpPr>
          <p:nvPr>
            <p:ph idx="1"/>
          </p:nvPr>
        </p:nvSpPr>
        <p:spPr/>
        <p:txBody>
          <a:bodyPr>
            <a:normAutofit/>
          </a:bodyPr>
          <a:lstStyle/>
          <a:p>
            <a:r>
              <a:rPr lang="en-US">
                <a:latin typeface="+mn-lt"/>
              </a:rPr>
              <a:t>When submitting to VETS, users are required to confirm their action </a:t>
            </a:r>
            <a:r>
              <a:rPr lang="en-US" b="1">
                <a:latin typeface="+mn-lt"/>
              </a:rPr>
              <a:t>twice</a:t>
            </a:r>
            <a:r>
              <a:rPr lang="en-US">
                <a:latin typeface="+mn-lt"/>
              </a:rPr>
              <a:t> before a system validation begins to confirm the Narrative is completed as required for their grant status (Active vs Terminated)</a:t>
            </a:r>
          </a:p>
          <a:p>
            <a:r>
              <a:rPr lang="en-US">
                <a:latin typeface="+mn-lt"/>
              </a:rPr>
              <a:t>User may see a </a:t>
            </a:r>
            <a:r>
              <a:rPr lang="en-US" b="1">
                <a:latin typeface="+mn-lt"/>
              </a:rPr>
              <a:t>Validation Failed</a:t>
            </a:r>
            <a:r>
              <a:rPr lang="en-US">
                <a:latin typeface="+mn-lt"/>
              </a:rPr>
              <a:t> screen, if their Narrative module had not been started nor completed</a:t>
            </a:r>
          </a:p>
          <a:p>
            <a:pPr lvl="1"/>
            <a:r>
              <a:rPr lang="en-US">
                <a:latin typeface="+mn-lt"/>
              </a:rPr>
              <a:t>Until a Narrative module has been completed, according to the grant status, the Performance Report is ineligible for submission</a:t>
            </a:r>
          </a:p>
        </p:txBody>
      </p:sp>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85</a:t>
            </a:fld>
            <a:endParaRPr lang="en-US"/>
          </a:p>
        </p:txBody>
      </p:sp>
    </p:spTree>
    <p:extLst>
      <p:ext uri="{BB962C8B-B14F-4D97-AF65-F5344CB8AC3E}">
        <p14:creationId xmlns:p14="http://schemas.microsoft.com/office/powerpoint/2010/main" val="15196441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dirty="0"/>
              <a:t>View Submit to VETS</a:t>
            </a:r>
          </a:p>
        </p:txBody>
      </p:sp>
      <p:pic>
        <p:nvPicPr>
          <p:cNvPr id="6" name="Picture 5" descr="View of the Submit to VETS Staff Submission Checklist page">
            <a:extLst>
              <a:ext uri="{FF2B5EF4-FFF2-40B4-BE49-F238E27FC236}">
                <a16:creationId xmlns:a16="http://schemas.microsoft.com/office/drawing/2014/main" id="{E855618F-EA39-0391-6F57-568C046C4F10}"/>
              </a:ext>
            </a:extLst>
          </p:cNvPr>
          <p:cNvPicPr>
            <a:picLocks noChangeAspect="1"/>
          </p:cNvPicPr>
          <p:nvPr/>
        </p:nvPicPr>
        <p:blipFill rotWithShape="1">
          <a:blip r:embed="rId2"/>
          <a:srcRect l="748" t="4810" r="778" b="14178"/>
          <a:stretch/>
        </p:blipFill>
        <p:spPr>
          <a:xfrm>
            <a:off x="500087" y="1581912"/>
            <a:ext cx="11191825" cy="4544568"/>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a:xfrm>
            <a:off x="838200" y="6372946"/>
            <a:ext cx="7315200" cy="331932"/>
          </a:xfrm>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86</a:t>
            </a:fld>
            <a:endParaRPr lang="en-US"/>
          </a:p>
        </p:txBody>
      </p:sp>
    </p:spTree>
    <p:extLst>
      <p:ext uri="{BB962C8B-B14F-4D97-AF65-F5344CB8AC3E}">
        <p14:creationId xmlns:p14="http://schemas.microsoft.com/office/powerpoint/2010/main" val="20706008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Validation Checker – Not Started</a:t>
            </a:r>
          </a:p>
        </p:txBody>
      </p:sp>
      <p:pic>
        <p:nvPicPr>
          <p:cNvPr id="7" name="Picture 6" descr="View of the validation checker's Validation Failed error for Narrative modules that have not been started/attempted">
            <a:extLst>
              <a:ext uri="{FF2B5EF4-FFF2-40B4-BE49-F238E27FC236}">
                <a16:creationId xmlns:a16="http://schemas.microsoft.com/office/drawing/2014/main" id="{FB8BF65F-4E15-32F8-64D0-4DCB82DCAAFC}"/>
              </a:ext>
            </a:extLst>
          </p:cNvPr>
          <p:cNvPicPr>
            <a:picLocks noChangeAspect="1"/>
          </p:cNvPicPr>
          <p:nvPr/>
        </p:nvPicPr>
        <p:blipFill rotWithShape="1">
          <a:blip r:embed="rId2"/>
          <a:srcRect l="774" r="760"/>
          <a:stretch/>
        </p:blipFill>
        <p:spPr>
          <a:xfrm>
            <a:off x="502920" y="1777269"/>
            <a:ext cx="11365992" cy="3901155"/>
          </a:xfrm>
          <a:prstGeom prst="rect">
            <a:avLst/>
          </a:prstGeom>
        </p:spPr>
      </p:pic>
      <p:sp>
        <p:nvSpPr>
          <p:cNvPr id="3" name="Footer Placeholder 2">
            <a:extLst>
              <a:ext uri="{FF2B5EF4-FFF2-40B4-BE49-F238E27FC236}">
                <a16:creationId xmlns:a16="http://schemas.microsoft.com/office/drawing/2014/main" id="{FC807FDE-DC42-C1F6-180C-0A3321FB3D0E}"/>
              </a:ext>
            </a:extLst>
          </p:cNvPr>
          <p:cNvSpPr>
            <a:spLocks noGrp="1"/>
          </p:cNvSpPr>
          <p:nvPr>
            <p:ph type="ftr" sz="quarter" idx="11"/>
          </p:nvPr>
        </p:nvSpPr>
        <p:spPr/>
        <p:txBody>
          <a:bodyPr/>
          <a:lstStyle/>
          <a:p>
            <a:r>
              <a:rPr lang="en-US"/>
              <a:t>Veterans’ Employment and Training Service</a:t>
            </a:r>
          </a:p>
        </p:txBody>
      </p:sp>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87</a:t>
            </a:fld>
            <a:endParaRPr lang="en-US"/>
          </a:p>
        </p:txBody>
      </p:sp>
    </p:spTree>
    <p:extLst>
      <p:ext uri="{BB962C8B-B14F-4D97-AF65-F5344CB8AC3E}">
        <p14:creationId xmlns:p14="http://schemas.microsoft.com/office/powerpoint/2010/main" val="22618561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94600-8127-F97F-4F72-32D1EDFA5AAB}"/>
              </a:ext>
            </a:extLst>
          </p:cNvPr>
          <p:cNvSpPr>
            <a:spLocks noGrp="1"/>
          </p:cNvSpPr>
          <p:nvPr>
            <p:ph type="title"/>
          </p:nvPr>
        </p:nvSpPr>
        <p:spPr/>
        <p:txBody>
          <a:bodyPr/>
          <a:lstStyle/>
          <a:p>
            <a:r>
              <a:rPr lang="en-US"/>
              <a:t>Validation Checker – Not Completed</a:t>
            </a:r>
          </a:p>
        </p:txBody>
      </p:sp>
      <p:pic>
        <p:nvPicPr>
          <p:cNvPr id="6" name="Picture 5" descr="Performance Report validation checker showing how a performance report's narrative had failed to complete and therefore is ineligible of being submitted to VETS.">
            <a:extLst>
              <a:ext uri="{FF2B5EF4-FFF2-40B4-BE49-F238E27FC236}">
                <a16:creationId xmlns:a16="http://schemas.microsoft.com/office/drawing/2014/main" id="{E209AC39-BBF2-DD56-F00A-E1DE03512D50}"/>
              </a:ext>
            </a:extLst>
          </p:cNvPr>
          <p:cNvPicPr>
            <a:picLocks noChangeAspect="1"/>
          </p:cNvPicPr>
          <p:nvPr/>
        </p:nvPicPr>
        <p:blipFill rotWithShape="1">
          <a:blip r:embed="rId2"/>
          <a:srcRect l="900" r="763"/>
          <a:stretch/>
        </p:blipFill>
        <p:spPr>
          <a:xfrm>
            <a:off x="838200" y="1411564"/>
            <a:ext cx="10794185" cy="4944786"/>
          </a:xfrm>
          <a:prstGeom prst="rect">
            <a:avLst/>
          </a:prstGeom>
        </p:spPr>
      </p:pic>
      <p:sp>
        <p:nvSpPr>
          <p:cNvPr id="4" name="Slide Number Placeholder 3">
            <a:extLst>
              <a:ext uri="{FF2B5EF4-FFF2-40B4-BE49-F238E27FC236}">
                <a16:creationId xmlns:a16="http://schemas.microsoft.com/office/drawing/2014/main" id="{FCC4688B-D165-DD03-B9D5-720060DFEE99}"/>
              </a:ext>
            </a:extLst>
          </p:cNvPr>
          <p:cNvSpPr>
            <a:spLocks noGrp="1"/>
          </p:cNvSpPr>
          <p:nvPr>
            <p:ph type="sldNum" sz="quarter" idx="12"/>
          </p:nvPr>
        </p:nvSpPr>
        <p:spPr/>
        <p:txBody>
          <a:bodyPr/>
          <a:lstStyle/>
          <a:p>
            <a:fld id="{9F533A62-0560-4741-9272-0FF595F394C3}" type="slidenum">
              <a:rPr lang="en-US" smtClean="0"/>
              <a:t>88</a:t>
            </a:fld>
            <a:endParaRPr lang="en-US"/>
          </a:p>
        </p:txBody>
      </p:sp>
    </p:spTree>
    <p:extLst>
      <p:ext uri="{BB962C8B-B14F-4D97-AF65-F5344CB8AC3E}">
        <p14:creationId xmlns:p14="http://schemas.microsoft.com/office/powerpoint/2010/main" val="28397382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2874-B679-4CC2-ABCB-089C65B24162}"/>
              </a:ext>
            </a:extLst>
          </p:cNvPr>
          <p:cNvSpPr>
            <a:spLocks noGrp="1"/>
          </p:cNvSpPr>
          <p:nvPr>
            <p:ph type="ctrTitle"/>
          </p:nvPr>
        </p:nvSpPr>
        <p:spPr/>
        <p:txBody>
          <a:bodyPr/>
          <a:lstStyle/>
          <a:p>
            <a:r>
              <a:rPr lang="en-US"/>
              <a:t>Questions?</a:t>
            </a:r>
          </a:p>
        </p:txBody>
      </p:sp>
    </p:spTree>
    <p:extLst>
      <p:ext uri="{BB962C8B-B14F-4D97-AF65-F5344CB8AC3E}">
        <p14:creationId xmlns:p14="http://schemas.microsoft.com/office/powerpoint/2010/main" val="188203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8FA3-CA04-CC65-4311-E491D66318A2}"/>
              </a:ext>
            </a:extLst>
          </p:cNvPr>
          <p:cNvSpPr>
            <a:spLocks noGrp="1"/>
          </p:cNvSpPr>
          <p:nvPr>
            <p:ph type="title"/>
          </p:nvPr>
        </p:nvSpPr>
        <p:spPr/>
        <p:txBody>
          <a:bodyPr/>
          <a:lstStyle/>
          <a:p>
            <a:r>
              <a:rPr lang="en-US" dirty="0"/>
              <a:t>Key Resources</a:t>
            </a:r>
          </a:p>
        </p:txBody>
      </p:sp>
      <p:sp>
        <p:nvSpPr>
          <p:cNvPr id="3" name="Content Placeholder 2">
            <a:extLst>
              <a:ext uri="{FF2B5EF4-FFF2-40B4-BE49-F238E27FC236}">
                <a16:creationId xmlns:a16="http://schemas.microsoft.com/office/drawing/2014/main" id="{116CBE6B-BA7F-5432-FE4A-012C82012927}"/>
              </a:ext>
            </a:extLst>
          </p:cNvPr>
          <p:cNvSpPr>
            <a:spLocks noGrp="1"/>
          </p:cNvSpPr>
          <p:nvPr>
            <p:ph sz="half" idx="1"/>
          </p:nvPr>
        </p:nvSpPr>
        <p:spPr>
          <a:xfrm>
            <a:off x="838200" y="2167128"/>
            <a:ext cx="6705600" cy="4118579"/>
          </a:xfrm>
          <a:solidFill>
            <a:schemeClr val="accent5">
              <a:lumMod val="20000"/>
              <a:lumOff val="80000"/>
            </a:schemeClr>
          </a:solidFill>
        </p:spPr>
        <p:txBody>
          <a:bodyPr>
            <a:normAutofit/>
          </a:bodyPr>
          <a:lstStyle/>
          <a:p>
            <a:r>
              <a:rPr lang="en-US" sz="2600" dirty="0">
                <a:hlinkClick r:id="rId2"/>
              </a:rPr>
              <a:t>VETS Grantee Reporting System - VGRS (dol.gov)</a:t>
            </a:r>
            <a:endParaRPr lang="en-US" sz="2600" dirty="0"/>
          </a:p>
          <a:p>
            <a:r>
              <a:rPr lang="en-US" sz="2600" dirty="0">
                <a:hlinkClick r:id="rId3"/>
              </a:rPr>
              <a:t>PY2024 HVRP Participant Tracking Sheet (dol.gov)</a:t>
            </a:r>
            <a:endParaRPr lang="en-US" sz="2600" dirty="0"/>
          </a:p>
          <a:p>
            <a:r>
              <a:rPr lang="en-US" sz="2600" dirty="0">
                <a:hlinkClick r:id="rId4"/>
              </a:rPr>
              <a:t>HVRP Quarterly Performance Reporting Desk Guide Revised August 2024 with Measure Formulas (dol.gov)</a:t>
            </a:r>
            <a:endParaRPr lang="en-US" sz="2600" dirty="0"/>
          </a:p>
          <a:p>
            <a:r>
              <a:rPr lang="en-US" sz="2600" dirty="0">
                <a:hlinkClick r:id="rId5"/>
              </a:rPr>
              <a:t>HVRP Glossary of Terms (dol.gov)</a:t>
            </a:r>
            <a:endParaRPr lang="en-US" sz="2600" dirty="0"/>
          </a:p>
        </p:txBody>
      </p:sp>
      <p:pic>
        <p:nvPicPr>
          <p:cNvPr id="8" name="Picture 7" descr="VETS logo with red and blue star">
            <a:extLst>
              <a:ext uri="{FF2B5EF4-FFF2-40B4-BE49-F238E27FC236}">
                <a16:creationId xmlns:a16="http://schemas.microsoft.com/office/drawing/2014/main" id="{8CB5F9AE-7395-CC94-AE91-C209F3BF5F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8113" y="5322094"/>
            <a:ext cx="2075688" cy="963613"/>
          </a:xfrm>
          <a:prstGeom prst="rect">
            <a:avLst/>
          </a:prstGeom>
        </p:spPr>
      </p:pic>
      <p:sp>
        <p:nvSpPr>
          <p:cNvPr id="4" name="Content Placeholder 3">
            <a:extLst>
              <a:ext uri="{FF2B5EF4-FFF2-40B4-BE49-F238E27FC236}">
                <a16:creationId xmlns:a16="http://schemas.microsoft.com/office/drawing/2014/main" id="{71CBA700-D5E2-7AA7-6621-AE34342A9BBD}"/>
              </a:ext>
            </a:extLst>
          </p:cNvPr>
          <p:cNvSpPr>
            <a:spLocks noGrp="1"/>
          </p:cNvSpPr>
          <p:nvPr>
            <p:ph sz="half" idx="2"/>
          </p:nvPr>
        </p:nvSpPr>
        <p:spPr>
          <a:xfrm>
            <a:off x="7886286" y="2167128"/>
            <a:ext cx="3324257" cy="4118579"/>
          </a:xfrm>
          <a:solidFill>
            <a:schemeClr val="bg1">
              <a:lumMod val="95000"/>
            </a:schemeClr>
          </a:solidFill>
        </p:spPr>
        <p:txBody>
          <a:bodyPr/>
          <a:lstStyle/>
          <a:p>
            <a:r>
              <a:rPr lang="en-US" dirty="0">
                <a:hlinkClick r:id="rId7"/>
              </a:rPr>
              <a:t>Login.gov</a:t>
            </a:r>
            <a:endParaRPr lang="en-US" dirty="0"/>
          </a:p>
          <a:p>
            <a:r>
              <a:rPr lang="en-US" dirty="0">
                <a:latin typeface="+mn-lt"/>
                <a:hlinkClick r:id="rId8"/>
              </a:rPr>
              <a:t>Create a Login.gov Account</a:t>
            </a:r>
            <a:r>
              <a:rPr lang="en-US" dirty="0">
                <a:latin typeface="+mn-lt"/>
              </a:rPr>
              <a:t> </a:t>
            </a:r>
          </a:p>
          <a:p>
            <a:r>
              <a:rPr lang="en-US" sz="2800" dirty="0">
                <a:latin typeface="+mn-lt"/>
                <a:hlinkClick r:id="rId9"/>
              </a:rPr>
              <a:t>Login.gov Help Center</a:t>
            </a:r>
            <a:endParaRPr lang="en-US" b="1" dirty="0"/>
          </a:p>
          <a:p>
            <a:endParaRPr lang="en-US" dirty="0"/>
          </a:p>
        </p:txBody>
      </p:sp>
      <p:pic>
        <p:nvPicPr>
          <p:cNvPr id="10" name="Picture 9" descr="Login.gov logo with key hole lock in the center">
            <a:extLst>
              <a:ext uri="{FF2B5EF4-FFF2-40B4-BE49-F238E27FC236}">
                <a16:creationId xmlns:a16="http://schemas.microsoft.com/office/drawing/2014/main" id="{30704631-DAB3-130E-B9B7-A6E6B94012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32409" y="5167027"/>
            <a:ext cx="2432010" cy="977741"/>
          </a:xfrm>
          <a:prstGeom prst="rect">
            <a:avLst/>
          </a:prstGeom>
        </p:spPr>
      </p:pic>
      <p:sp>
        <p:nvSpPr>
          <p:cNvPr id="5" name="Footer Placeholder 4">
            <a:extLst>
              <a:ext uri="{FF2B5EF4-FFF2-40B4-BE49-F238E27FC236}">
                <a16:creationId xmlns:a16="http://schemas.microsoft.com/office/drawing/2014/main" id="{C1C30A4B-E944-FAEA-1A56-17F0F6B4B7BA}"/>
              </a:ext>
            </a:extLst>
          </p:cNvPr>
          <p:cNvSpPr>
            <a:spLocks noGrp="1"/>
          </p:cNvSpPr>
          <p:nvPr>
            <p:ph type="ftr" sz="quarter" idx="11"/>
          </p:nvPr>
        </p:nvSpPr>
        <p:spPr/>
        <p:txBody>
          <a:bodyPr/>
          <a:lstStyle/>
          <a:p>
            <a:r>
              <a:rPr lang="en-US"/>
              <a:t>Veterans’ Employment and Training Service</a:t>
            </a:r>
          </a:p>
        </p:txBody>
      </p:sp>
      <p:sp>
        <p:nvSpPr>
          <p:cNvPr id="6" name="Slide Number Placeholder 5">
            <a:extLst>
              <a:ext uri="{FF2B5EF4-FFF2-40B4-BE49-F238E27FC236}">
                <a16:creationId xmlns:a16="http://schemas.microsoft.com/office/drawing/2014/main" id="{679C35AA-AE15-36F7-5A3D-38CFD9A1244A}"/>
              </a:ext>
            </a:extLst>
          </p:cNvPr>
          <p:cNvSpPr>
            <a:spLocks noGrp="1"/>
          </p:cNvSpPr>
          <p:nvPr>
            <p:ph type="sldNum" sz="quarter" idx="12"/>
          </p:nvPr>
        </p:nvSpPr>
        <p:spPr/>
        <p:txBody>
          <a:bodyPr/>
          <a:lstStyle/>
          <a:p>
            <a:fld id="{9F533A62-0560-4741-9272-0FF595F394C3}" type="slidenum">
              <a:rPr lang="en-US" smtClean="0"/>
              <a:t>9</a:t>
            </a:fld>
            <a:endParaRPr lang="en-US"/>
          </a:p>
        </p:txBody>
      </p:sp>
    </p:spTree>
    <p:extLst>
      <p:ext uri="{BB962C8B-B14F-4D97-AF65-F5344CB8AC3E}">
        <p14:creationId xmlns:p14="http://schemas.microsoft.com/office/powerpoint/2010/main" val="4518123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288313290"/>
      </p:ext>
    </p:extLst>
  </p:cSld>
  <p:clrMapOvr>
    <a:masterClrMapping/>
  </p:clrMapOvr>
</p:sld>
</file>

<file path=ppt/theme/theme1.xml><?xml version="1.0" encoding="utf-8"?>
<a:theme xmlns:a="http://schemas.openxmlformats.org/drawingml/2006/main" name="1_Office Theme">
  <a:themeElements>
    <a:clrScheme name="VETS">
      <a:dk1>
        <a:sysClr val="windowText" lastClr="000000"/>
      </a:dk1>
      <a:lt1>
        <a:sysClr val="window" lastClr="FFFFFF"/>
      </a:lt1>
      <a:dk2>
        <a:srgbClr val="023160"/>
      </a:dk2>
      <a:lt2>
        <a:srgbClr val="7B7B7B"/>
      </a:lt2>
      <a:accent1>
        <a:srgbClr val="0054A6"/>
      </a:accent1>
      <a:accent2>
        <a:srgbClr val="ED1A23"/>
      </a:accent2>
      <a:accent3>
        <a:srgbClr val="716384"/>
      </a:accent3>
      <a:accent4>
        <a:srgbClr val="F15E2E"/>
      </a:accent4>
      <a:accent5>
        <a:srgbClr val="8EAADB"/>
      </a:accent5>
      <a:accent6>
        <a:srgbClr val="F69E8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VETS PowerPoint Blue" id="{4940E959-D087-4A4F-80B5-208DE5ECE7C7}" vid="{DE0ACF5C-CE70-4327-9A3F-42ADAAFCA8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242fe3d-7c8a-44da-bb9c-7e086146138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EA02A511BDBB44B0BD4C8E555197D0" ma:contentTypeVersion="8" ma:contentTypeDescription="Create a new document." ma:contentTypeScope="" ma:versionID="9abd5274f0cc62c0a083011caa12b233">
  <xsd:schema xmlns:xsd="http://www.w3.org/2001/XMLSchema" xmlns:xs="http://www.w3.org/2001/XMLSchema" xmlns:p="http://schemas.microsoft.com/office/2006/metadata/properties" xmlns:ns2="6242fe3d-7c8a-44da-bb9c-7e0861461381" targetNamespace="http://schemas.microsoft.com/office/2006/metadata/properties" ma:root="true" ma:fieldsID="958b3e21a65a1565544a5325be31f00b" ns2:_="">
    <xsd:import namespace="6242fe3d-7c8a-44da-bb9c-7e0861461381"/>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2fe3d-7c8a-44da-bb9c-7e086146138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62BCA1-FEE8-44D8-81BB-9A592FC5C787}">
  <ds:schemaRef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242fe3d-7c8a-44da-bb9c-7e086146138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04A9E53-ADEC-4477-B011-E6C134239591}">
  <ds:schemaRefs>
    <ds:schemaRef ds:uri="http://schemas.microsoft.com/sharepoint/v3/contenttype/forms"/>
  </ds:schemaRefs>
</ds:datastoreItem>
</file>

<file path=customXml/itemProps3.xml><?xml version="1.0" encoding="utf-8"?>
<ds:datastoreItem xmlns:ds="http://schemas.openxmlformats.org/officeDocument/2006/customXml" ds:itemID="{19908FCD-D7E5-4F72-8969-BB6AB1A70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42fe3d-7c8a-44da-bb9c-7e08614613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VGRS Early Review Kickoff</Template>
  <TotalTime>126</TotalTime>
  <Words>4741</Words>
  <Application>Microsoft Office PowerPoint</Application>
  <PresentationFormat>Widescreen</PresentationFormat>
  <Paragraphs>579</Paragraphs>
  <Slides>90</Slides>
  <Notes>21</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1_Office Theme</vt:lpstr>
      <vt:lpstr>Welcome to the VGRS Grantee Training!</vt:lpstr>
      <vt:lpstr>VETS Grantee Reporting System (VGRS) Grantee Staff Training</vt:lpstr>
      <vt:lpstr>Training  Team</vt:lpstr>
      <vt:lpstr>Agenda</vt:lpstr>
      <vt:lpstr>VGRS Kick-Off</vt:lpstr>
      <vt:lpstr>Objectives</vt:lpstr>
      <vt:lpstr>VGRS in Production</vt:lpstr>
      <vt:lpstr>Scheduled Sessions</vt:lpstr>
      <vt:lpstr>Key Resources</vt:lpstr>
      <vt:lpstr>User Management</vt:lpstr>
      <vt:lpstr>Grantee Staff Role</vt:lpstr>
      <vt:lpstr>Grantee Staff Users</vt:lpstr>
      <vt:lpstr>How to Access VGRS</vt:lpstr>
      <vt:lpstr>Login.gov Account Sign In/Create</vt:lpstr>
      <vt:lpstr>Login.gov Account Access DOL</vt:lpstr>
      <vt:lpstr>Login.gov Account Log in as Login.gov User</vt:lpstr>
      <vt:lpstr>Login.gov Account Agree to Rules of Behavior</vt:lpstr>
      <vt:lpstr>Login.gov Account Update Profile</vt:lpstr>
      <vt:lpstr>VGRS Registration Request Find VGRS</vt:lpstr>
      <vt:lpstr>VGRS Registration Request Submit Form</vt:lpstr>
      <vt:lpstr>VGRS Registration Decision Additional Registration Requests Are Blocked</vt:lpstr>
      <vt:lpstr>VGRS Registration Decision</vt:lpstr>
      <vt:lpstr>VGRS Registration Decision VETS View</vt:lpstr>
      <vt:lpstr>VGRS User Profile</vt:lpstr>
      <vt:lpstr>VGRS User Profile  No Access View</vt:lpstr>
      <vt:lpstr>VGRS User Profile  Access View</vt:lpstr>
      <vt:lpstr>VGRS System Overview</vt:lpstr>
      <vt:lpstr>Home Page</vt:lpstr>
      <vt:lpstr>Home Page – View with Grant Access</vt:lpstr>
      <vt:lpstr>Navigation Bar</vt:lpstr>
      <vt:lpstr>Search</vt:lpstr>
      <vt:lpstr>Search, Filter, and Sort</vt:lpstr>
      <vt:lpstr>System Demo</vt:lpstr>
      <vt:lpstr>System Terms – Part 1</vt:lpstr>
      <vt:lpstr>System Terms – Part 2</vt:lpstr>
      <vt:lpstr>Grantee Organization Record</vt:lpstr>
      <vt:lpstr>Grantee Organization Records</vt:lpstr>
      <vt:lpstr>View Grantee Organization Record</vt:lpstr>
      <vt:lpstr>Grantee Organization Members List</vt:lpstr>
      <vt:lpstr>Grant Record Management</vt:lpstr>
      <vt:lpstr>Grant Record</vt:lpstr>
      <vt:lpstr>Grant Summary Dashboard</vt:lpstr>
      <vt:lpstr>View Grant Summary Dashboard</vt:lpstr>
      <vt:lpstr>Goals Module</vt:lpstr>
      <vt:lpstr>View Goals Module</vt:lpstr>
      <vt:lpstr>Budget Module</vt:lpstr>
      <vt:lpstr>View Budget Module</vt:lpstr>
      <vt:lpstr>Personnel Module</vt:lpstr>
      <vt:lpstr>View Personnel Module</vt:lpstr>
      <vt:lpstr>Grantee User Access Module</vt:lpstr>
      <vt:lpstr>View Grantee User Access Module</vt:lpstr>
      <vt:lpstr>Participants Module</vt:lpstr>
      <vt:lpstr>Participants Module – Form View</vt:lpstr>
      <vt:lpstr>Participants Module – Nested View</vt:lpstr>
      <vt:lpstr>Participants Module – Tabular View</vt:lpstr>
      <vt:lpstr>Navigating the Participant &amp; Enrollments Modules</vt:lpstr>
      <vt:lpstr>Enrollments Module – Participant View</vt:lpstr>
      <vt:lpstr>Enrollments Module – Form View</vt:lpstr>
      <vt:lpstr>Enrollments Module – Trainings</vt:lpstr>
      <vt:lpstr>Enrollments Module – Trainings Fields</vt:lpstr>
      <vt:lpstr>Enrollments Module – Trainings View</vt:lpstr>
      <vt:lpstr>Enrollments Module – Services Received</vt:lpstr>
      <vt:lpstr>Enrollments Module Services Received Fields</vt:lpstr>
      <vt:lpstr>Enrollments Module – Services Received View</vt:lpstr>
      <vt:lpstr>Enrollments Module – Exits</vt:lpstr>
      <vt:lpstr>Enrollments Module – Exits View</vt:lpstr>
      <vt:lpstr>Enrollments Module – Follow-Ups</vt:lpstr>
      <vt:lpstr>Enrollments Module – Follow-Ups View</vt:lpstr>
      <vt:lpstr>Grant Record Demo</vt:lpstr>
      <vt:lpstr>Outcomes Module</vt:lpstr>
      <vt:lpstr>Outcomes Module – Initial View </vt:lpstr>
      <vt:lpstr>Outcomes Module – All Outcomes View</vt:lpstr>
      <vt:lpstr>Outcomes Module – Scores-Focus View </vt:lpstr>
      <vt:lpstr>Performance Reports Module</vt:lpstr>
      <vt:lpstr>View Performance Reports Module</vt:lpstr>
      <vt:lpstr>History Module</vt:lpstr>
      <vt:lpstr>View History Module</vt:lpstr>
      <vt:lpstr>Performance Report  Management</vt:lpstr>
      <vt:lpstr>Performance Reports Identifiers</vt:lpstr>
      <vt:lpstr>Performance Reports Records</vt:lpstr>
      <vt:lpstr>PR Summary Dashboard</vt:lpstr>
      <vt:lpstr>View Performance Reports Records</vt:lpstr>
      <vt:lpstr>Narrative Module</vt:lpstr>
      <vt:lpstr>View Narrative Module</vt:lpstr>
      <vt:lpstr>Submit to VETS</vt:lpstr>
      <vt:lpstr>View Submit to VETS</vt:lpstr>
      <vt:lpstr>Validation Checker – Not Started</vt:lpstr>
      <vt:lpstr>Validation Checker – Not Completed</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VGRS Grant Recipient Training Slides</dc:title>
  <dc:creator>VETS - United States Department of Labor</dc:creator>
  <cp:keywords>template; VETS; PowerPoint</cp:keywords>
  <cp:lastModifiedBy>Falah, Khatera - OASAM OCIO CTR</cp:lastModifiedBy>
  <cp:revision>2</cp:revision>
  <dcterms:created xsi:type="dcterms:W3CDTF">2022-04-20T19:00:13Z</dcterms:created>
  <dcterms:modified xsi:type="dcterms:W3CDTF">2024-08-13T14:18:45Z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0x0101001DEA02A511BDBB44B0BD4C8E555197D0</vt:lpwstr>
  </property>
  <property fmtid="{D5CDD505-2E9C-101B-9397-08002B2CF9AE}" pid="3" name="TaxKeyword">
    <vt:lpwstr>26;#PowerPoint|8b717ce9-7d5c-4702-b0b5-5d79b2db71e2;#23;#template|5fb333db-8300-420e-a290-55a2c528bdd2;#22;#VETS|a401794f-b860-4464-9c53-42c7cb3bee4b</vt:lpwstr>
  </property>
  <property fmtid="{D5CDD505-2E9C-101B-9397-08002B2CF9AE}" pid="4" name="_dlc_DocIdItemGuid">
    <vt:lpwstr>7fcad755-1725-4bf5-bf7b-e21819a48753</vt:lpwstr>
  </property>
  <property fmtid="{D5CDD505-2E9C-101B-9397-08002B2CF9AE}" pid="5" name="MediaServiceImageTags">
    <vt:lpwstr/>
  </property>
</Properties>
</file>